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9"/>
  </p:notesMasterIdLst>
  <p:handoutMasterIdLst>
    <p:handoutMasterId r:id="rId40"/>
  </p:handoutMasterIdLst>
  <p:sldIdLst>
    <p:sldId id="350" r:id="rId5"/>
    <p:sldId id="371" r:id="rId6"/>
    <p:sldId id="374" r:id="rId7"/>
    <p:sldId id="352" r:id="rId8"/>
    <p:sldId id="361" r:id="rId9"/>
    <p:sldId id="334" r:id="rId10"/>
    <p:sldId id="386" r:id="rId11"/>
    <p:sldId id="353" r:id="rId12"/>
    <p:sldId id="377" r:id="rId13"/>
    <p:sldId id="378" r:id="rId14"/>
    <p:sldId id="379" r:id="rId15"/>
    <p:sldId id="365" r:id="rId16"/>
    <p:sldId id="380" r:id="rId17"/>
    <p:sldId id="383" r:id="rId18"/>
    <p:sldId id="367" r:id="rId19"/>
    <p:sldId id="368" r:id="rId20"/>
    <p:sldId id="369" r:id="rId21"/>
    <p:sldId id="370" r:id="rId22"/>
    <p:sldId id="381" r:id="rId23"/>
    <p:sldId id="394" r:id="rId24"/>
    <p:sldId id="382" r:id="rId25"/>
    <p:sldId id="395" r:id="rId26"/>
    <p:sldId id="366" r:id="rId27"/>
    <p:sldId id="387" r:id="rId28"/>
    <p:sldId id="388" r:id="rId29"/>
    <p:sldId id="389" r:id="rId30"/>
    <p:sldId id="390" r:id="rId31"/>
    <p:sldId id="392" r:id="rId32"/>
    <p:sldId id="355" r:id="rId33"/>
    <p:sldId id="375" r:id="rId34"/>
    <p:sldId id="343" r:id="rId35"/>
    <p:sldId id="376" r:id="rId36"/>
    <p:sldId id="384" r:id="rId37"/>
    <p:sldId id="396" r:id="rId3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26" autoAdjust="0"/>
  </p:normalViewPr>
  <p:slideViewPr>
    <p:cSldViewPr snapToGrid="0">
      <p:cViewPr varScale="1">
        <p:scale>
          <a:sx n="69" d="100"/>
          <a:sy n="69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DZ Gamer11" userId="44124b9ff5bd0553" providerId="LiveId" clId="{4168AFA3-D1A1-49A8-A217-61719C4BBD04}"/>
    <pc:docChg chg="modSld">
      <pc:chgData name="BDZ Gamer11" userId="44124b9ff5bd0553" providerId="LiveId" clId="{4168AFA3-D1A1-49A8-A217-61719C4BBD04}" dt="2023-09-02T18:55:37.588" v="5" actId="1076"/>
      <pc:docMkLst>
        <pc:docMk/>
      </pc:docMkLst>
      <pc:sldChg chg="modSp mod">
        <pc:chgData name="BDZ Gamer11" userId="44124b9ff5bd0553" providerId="LiveId" clId="{4168AFA3-D1A1-49A8-A217-61719C4BBD04}" dt="2023-09-02T18:55:37.588" v="5" actId="1076"/>
        <pc:sldMkLst>
          <pc:docMk/>
          <pc:sldMk cId="3132680864" sldId="384"/>
        </pc:sldMkLst>
        <pc:picChg chg="mod">
          <ac:chgData name="BDZ Gamer11" userId="44124b9ff5bd0553" providerId="LiveId" clId="{4168AFA3-D1A1-49A8-A217-61719C4BBD04}" dt="2023-09-02T18:55:37.588" v="5" actId="1076"/>
          <ac:picMkLst>
            <pc:docMk/>
            <pc:sldMk cId="3132680864" sldId="384"/>
            <ac:picMk id="10" creationId="{5FFCB130-DC68-D82A-3079-A35D9950907A}"/>
          </ac:picMkLst>
        </pc:picChg>
      </pc:sldChg>
      <pc:sldChg chg="modSp mod">
        <pc:chgData name="BDZ Gamer11" userId="44124b9ff5bd0553" providerId="LiveId" clId="{4168AFA3-D1A1-49A8-A217-61719C4BBD04}" dt="2023-09-01T23:19:28.838" v="1" actId="20577"/>
        <pc:sldMkLst>
          <pc:docMk/>
          <pc:sldMk cId="147737254" sldId="394"/>
        </pc:sldMkLst>
        <pc:spChg chg="mod">
          <ac:chgData name="BDZ Gamer11" userId="44124b9ff5bd0553" providerId="LiveId" clId="{4168AFA3-D1A1-49A8-A217-61719C4BBD04}" dt="2023-09-01T23:19:28.838" v="1" actId="20577"/>
          <ac:spMkLst>
            <pc:docMk/>
            <pc:sldMk cId="147737254" sldId="394"/>
            <ac:spMk id="3" creationId="{25739811-7734-13F8-7C8B-785D5DC4BF62}"/>
          </ac:spMkLst>
        </pc:spChg>
      </pc:sldChg>
      <pc:sldChg chg="modSp mod">
        <pc:chgData name="BDZ Gamer11" userId="44124b9ff5bd0553" providerId="LiveId" clId="{4168AFA3-D1A1-49A8-A217-61719C4BBD04}" dt="2023-08-30T23:36:39.574" v="0" actId="1076"/>
        <pc:sldMkLst>
          <pc:docMk/>
          <pc:sldMk cId="2792550125" sldId="396"/>
        </pc:sldMkLst>
        <pc:picChg chg="mod">
          <ac:chgData name="BDZ Gamer11" userId="44124b9ff5bd0553" providerId="LiveId" clId="{4168AFA3-D1A1-49A8-A217-61719C4BBD04}" dt="2023-08-30T23:36:39.574" v="0" actId="1076"/>
          <ac:picMkLst>
            <pc:docMk/>
            <pc:sldMk cId="2792550125" sldId="396"/>
            <ac:picMk id="7" creationId="{79F0414C-DA42-1E37-3B96-CFA12493BF6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728A1A-D670-41C0-87CE-811AE81BF8A1}" type="datetime1">
              <a:rPr lang="pt-BR" noProof="0" smtClean="0"/>
              <a:t>02/09/2023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475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793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618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527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324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558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569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437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330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183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206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664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19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432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13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6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1" name="Forma Liv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v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1" name="Forma Liv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8" name="Espaço reservado para conteú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438C6463-C580-45D0-B761-6A4C25E0DD4B}" type="datetime4">
              <a:rPr lang="pt-BR" noProof="0" smtClean="0">
                <a:latin typeface="+mn-lt"/>
              </a:rPr>
              <a:t>2 de setembro de 2023</a:t>
            </a:fld>
            <a:endParaRPr lang="pt-BR" noProof="0" dirty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v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9" name="Forma Liv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40" name="Forma Liv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1E4FD2BC-F5FA-4B84-9343-A672CD2B0DB9}" type="datetime4">
              <a:rPr lang="pt-BR" noProof="0" smtClean="0">
                <a:latin typeface="+mn-lt"/>
              </a:rPr>
              <a:t>2 de setembro de 2023</a:t>
            </a:fld>
            <a:endParaRPr lang="pt-BR" noProof="0" dirty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7" name="Forma Liv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8" name="Forma Liv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6" name="Espaço Reservado para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8" name="Espaço Reservado para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67C02DF6-2D19-43EB-A783-39F36DC19D34}" type="datetime4">
              <a:rPr lang="pt-BR" noProof="0" smtClean="0">
                <a:latin typeface="+mn-lt"/>
              </a:rPr>
              <a:t>2 de setembro de 2023</a:t>
            </a:fld>
            <a:endParaRPr lang="pt-BR" noProof="0" dirty="0">
              <a:latin typeface="+mn-lt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9" name="Forma Liv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1" name="Forma Liv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ço Reservado para Tex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Espaço Reservado para Tex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spaço Reservado para Tex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Espaço Reservado para Tex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Espaço Reservado para Tex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Espaço Reservado para Tex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8" name="Espaço Reservado para Tex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D99CB6A6-8500-485C-B253-269BF6B9E025}" type="datetime4">
              <a:rPr lang="pt-BR" noProof="0" smtClean="0">
                <a:latin typeface="+mn-lt"/>
              </a:rPr>
              <a:t>2 de setembro de 2023</a:t>
            </a:fld>
            <a:endParaRPr lang="pt-BR" noProof="0" dirty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19" name="Forma Liv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14" name="Espaço Reservado para Imagem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204DCFF5-A2A1-43F7-A43D-AAD65F8E7F26}" type="datetime4">
              <a:rPr lang="pt-BR" noProof="0" smtClean="0">
                <a:latin typeface="+mn-lt"/>
              </a:rPr>
              <a:t>2 de setembro de 2023</a:t>
            </a:fld>
            <a:endParaRPr lang="pt-BR" noProof="0" dirty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5" name="Forma Liv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Grá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E9497B6C-DA67-4D84-887E-778DFB31C97C}" type="datetime4">
              <a:rPr lang="pt-BR" noProof="0" smtClean="0">
                <a:latin typeface="+mn-lt"/>
              </a:rPr>
              <a:t>2 de setembro de 2023</a:t>
            </a:fld>
            <a:endParaRPr lang="pt-BR" noProof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Análise Anual</a:t>
            </a:r>
            <a:endParaRPr lang="pt-BR" b="0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9" name="Espaço Reservado para Tabe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tabela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6B766A2D-FD9F-4341-AAFF-2C866B87D586}" type="datetime4">
              <a:rPr lang="pt-BR" noProof="0" smtClean="0">
                <a:latin typeface="+mn-lt"/>
              </a:rPr>
              <a:t>2 de setembro de 2023</a:t>
            </a:fld>
            <a:endParaRPr lang="pt-BR" noProof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Análise Anual</a:t>
            </a:r>
            <a:endParaRPr lang="pt-BR" b="0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0" name="Caixa de tex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0000" b="1" noProof="0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0" name="Forma Liv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1" name="Forma Liv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v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6" name="Forma Liv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7" name="Forma Liv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v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7" name="Forma Liv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6" name="Forma Liv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38" name="Espaço Reservado para Imagem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Espaço Reservado para Imagem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2" name="Espaço Reservado para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3" name="Espaço Reservado para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4" name="Espaço Reservado para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5" name="Espaço Reservado para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6" name="Espaço Reservado para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7" name="Espaço Reservado para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8" name="Espaço Reservado para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9" name="Espaço Reservado para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29" name="Forma Liv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0" name="Forma Liv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noProof="0" dirty="0"/>
            </a:p>
          </p:txBody>
        </p:sp>
      </p:grpSp>
      <p:sp>
        <p:nvSpPr>
          <p:cNvPr id="66" name="Espaço Reservado para Imagem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9" name="Espaço Reservado para Imagem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23A081F0-326B-46AD-ABC2-F95AE4995E2B}" type="datetime4">
              <a:rPr lang="pt-BR" noProof="0" smtClean="0">
                <a:latin typeface="+mn-lt"/>
              </a:rPr>
              <a:t>2 de setembro de 2023</a:t>
            </a:fld>
            <a:endParaRPr lang="pt-BR" noProof="0" dirty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 dirty="0"/>
              <a:t>Análise Anual</a:t>
            </a:r>
            <a:endParaRPr lang="pt-BR" b="0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96" name="Espaço Reservado para Tex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7" name="Espaço Reservado para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2" name="Espaço Reservado para Tex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3" name="Espaço Reservado para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106" name="Espaço Reservado para Tex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7" name="Espaço Reservado para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108" name="Espaço Reservado para Tex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9" name="Espaço Reservado para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28E79744-A9A8-4329-B60A-53AE69C778F1}" type="datetime4">
              <a:rPr lang="pt-BR" noProof="0" smtClean="0">
                <a:latin typeface="+mn-lt"/>
              </a:rPr>
              <a:t>2 de setembro de 2023</a:t>
            </a:fld>
            <a:endParaRPr lang="pt-BR" noProof="0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Análise Anual</a:t>
            </a:r>
            <a:endParaRPr lang="pt-BR" b="0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564CD4E-78A6-42C6-94EA-95D27D40CB7F}" type="datetime4">
              <a:rPr lang="pt-BR" noProof="0" smtClean="0">
                <a:latin typeface="+mn-lt"/>
              </a:rPr>
              <a:t>2 de setembro de 2023</a:t>
            </a:fld>
            <a:endParaRPr lang="pt-BR" noProof="0">
              <a:latin typeface="+mn-lt"/>
            </a:endParaRP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Análise Anual</a:t>
            </a:r>
            <a:endParaRPr lang="pt-BR" b="0" noProof="0"/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revista.unicuritiba.edu.br/index.php/admrevista/article/view/4980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www.amazon.com.br/AN%C3%81LISE-VIABILIDADE-RISCO-PROJETOS-INVESTIMENTOS-ebook/dp/B01MR6MZHE/ref=sr_1_2?qid=1692729134&amp;refinements=p_27%3AEDISON+LUIZ+LEISMANN&amp;s=books&amp;sr=1-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vistas.unipar.br/index.php/empresarial/article/view/7045" TargetMode="External"/><Relationship Id="rId5" Type="http://schemas.openxmlformats.org/officeDocument/2006/relationships/hyperlink" Target="https://www.gov.br/investidor/pt-br/educacional/publicacoes-educacionais/livros-cvm" TargetMode="External"/><Relationship Id="rId4" Type="http://schemas.openxmlformats.org/officeDocument/2006/relationships/hyperlink" Target="https://www.gov.br/investidor/pt-br/educacional/publicacoes-educacionais/livros-cvm/livro_top_analise_investimentos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-nt-www-amazon-com-br-kalias.amazon.com.br/AN%C3%81LISE-VIABILIDADE-RISCO-PROJETOS-INVESTIMENTOS-ebook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pt-BR" dirty="0"/>
              <a:t>Técnicas de Análise de Investimentos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pt-BR" dirty="0">
                <a:latin typeface="+mj-lt"/>
              </a:rPr>
              <a:t>Prof. Dr. Edison Luiz Leismann</a:t>
            </a:r>
            <a:r>
              <a:rPr lang="pt-BR" dirty="0"/>
              <a:t> </a:t>
            </a:r>
          </a:p>
          <a:p>
            <a:pPr rtl="0"/>
            <a:r>
              <a:rPr lang="pt-BR" dirty="0"/>
              <a:t> 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24" y="728061"/>
            <a:ext cx="10000539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MTIR </a:t>
            </a:r>
            <a:br>
              <a:rPr lang="pt-BR" dirty="0"/>
            </a:br>
            <a:r>
              <a:rPr lang="pt-BR" sz="2000" dirty="0"/>
              <a:t>A MTIR corrige um dos principais problemas da TIR – O reinvestimento/financiamento dos valores intermediários positivos ou negativos.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5217F2B-ABA6-935E-CB2F-16B67F4E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" y="1338924"/>
            <a:ext cx="8347076" cy="29255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183135-5297-AF80-FC51-52FC410F6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25" y="4264504"/>
            <a:ext cx="11900888" cy="23425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7FE57A0-4799-F59C-D26E-127AD79310C1}"/>
              </a:ext>
            </a:extLst>
          </p:cNvPr>
          <p:cNvSpPr txBox="1"/>
          <p:nvPr/>
        </p:nvSpPr>
        <p:spPr>
          <a:xfrm>
            <a:off x="8875552" y="1338924"/>
            <a:ext cx="32259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 MTIR será igual à TIR se a Taxa de Financiamento e a Taxa de Reinvestimento for igual à TIR.</a:t>
            </a:r>
          </a:p>
          <a:p>
            <a:r>
              <a:rPr lang="pt-BR" dirty="0">
                <a:solidFill>
                  <a:srgbClr val="FF0000"/>
                </a:solidFill>
              </a:rPr>
              <a:t>Será &gt; que a TIR se a taxa de Reinvestimento for &gt; TIR.</a:t>
            </a:r>
          </a:p>
          <a:p>
            <a:r>
              <a:rPr lang="pt-BR" b="1" u="sng" dirty="0">
                <a:solidFill>
                  <a:srgbClr val="FF0000"/>
                </a:solidFill>
                <a:highlight>
                  <a:srgbClr val="FFFF00"/>
                </a:highlight>
              </a:rPr>
              <a:t>Ou será &lt; que a TIR se a taxa de reinvestimento for menor que &lt; TIR (Caso típico).</a:t>
            </a:r>
          </a:p>
        </p:txBody>
      </p:sp>
    </p:spTree>
    <p:extLst>
      <p:ext uri="{BB962C8B-B14F-4D97-AF65-F5344CB8AC3E}">
        <p14:creationId xmlns:p14="http://schemas.microsoft.com/office/powerpoint/2010/main" val="118977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697CC86-08E0-AAA9-838C-230432B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944587" cy="610863"/>
          </a:xfrm>
        </p:spPr>
        <p:txBody>
          <a:bodyPr>
            <a:normAutofit/>
          </a:bodyPr>
          <a:lstStyle/>
          <a:p>
            <a:r>
              <a:rPr lang="pt-BR" dirty="0"/>
              <a:t>XTIR  -Cronograma-datas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0AA0B4-6A6D-2B60-5D20-F3BEF4A6E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11</a:t>
            </a:fld>
            <a:endParaRPr lang="pt-BR" noProof="0">
              <a:latin typeface="+mn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A40D39-641F-51D5-E55D-ABB565722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11" y="1489926"/>
            <a:ext cx="7877175" cy="29622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B99AC7-2488-4367-00E8-E9BBCEA3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11" y="4608195"/>
            <a:ext cx="2505075" cy="17240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A8B7E13-BD1E-B344-1CB7-3E95A7C8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498" y="4608195"/>
            <a:ext cx="2524125" cy="1714500"/>
          </a:xfrm>
          <a:prstGeom prst="rect">
            <a:avLst/>
          </a:prstGeom>
        </p:spPr>
      </p:pic>
      <p:sp>
        <p:nvSpPr>
          <p:cNvPr id="12" name="Seta: da Esquerda para a Direita 11">
            <a:extLst>
              <a:ext uri="{FF2B5EF4-FFF2-40B4-BE49-F238E27FC236}">
                <a16:creationId xmlns:a16="http://schemas.microsoft.com/office/drawing/2014/main" id="{ECC587D1-B31D-2E4B-43A6-C31BB5262EB7}"/>
              </a:ext>
            </a:extLst>
          </p:cNvPr>
          <p:cNvSpPr/>
          <p:nvPr/>
        </p:nvSpPr>
        <p:spPr>
          <a:xfrm>
            <a:off x="3419167" y="4971441"/>
            <a:ext cx="1041149" cy="18324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09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000539" cy="6108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VPL ou NPV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478172" y="1845578"/>
            <a:ext cx="11568419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VPL-Valor Presente Líquido (NPV-Net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Present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Value</a:t>
            </a:r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), ou 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XVPL </a:t>
            </a:r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para Fluxo de caixa com datas.</a:t>
            </a:r>
          </a:p>
          <a:p>
            <a:pPr>
              <a:spcAft>
                <a:spcPts val="600"/>
              </a:spcAft>
            </a:pP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VPLa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- VPL redistribuído de forma equivalente como uma anuidade (comparabilidade em projetos com vidas úteis diferentes).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A principal vantagem está na identificação do aumento de riqueza esperado, descontado o Custo de Capital. A principal desvantagem está na compreensão de que se trata de um retorno monetário esperado, líquido dos custos incorridos para obtê-lo.</a:t>
            </a:r>
          </a:p>
          <a:p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É necessário ter o Custo de Capital ou TMA para realizar os cálculos.</a:t>
            </a:r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CD3893FA-8194-5D12-FB4D-47AC52115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819224"/>
              </p:ext>
            </p:extLst>
          </p:nvPr>
        </p:nvGraphicFramePr>
        <p:xfrm>
          <a:off x="1084976" y="4678831"/>
          <a:ext cx="6858000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514600" imgH="482600" progId="Equation.3">
                  <p:embed/>
                </p:oleObj>
              </mc:Choice>
              <mc:Fallback>
                <p:oleObj name="Equação" r:id="rId3" imgW="2514600" imgH="482600" progId="Equation.3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CD3893FA-8194-5D12-FB4D-47AC52115B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976" y="4678831"/>
                        <a:ext cx="6858000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26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000539" cy="6108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 XVPL 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E58C33-C322-9D6D-C191-3CB22664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1" y="1654804"/>
            <a:ext cx="8143875" cy="2914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6E9C99-C83C-D660-11D7-71BF46C27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931" y="4661667"/>
            <a:ext cx="2571750" cy="16954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277670B-CB49-03B2-8250-7DD4405C5579}"/>
              </a:ext>
            </a:extLst>
          </p:cNvPr>
          <p:cNvSpPr txBox="1"/>
          <p:nvPr/>
        </p:nvSpPr>
        <p:spPr>
          <a:xfrm>
            <a:off x="4273236" y="4762123"/>
            <a:ext cx="7831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Observação: mesmo cuidado que no caso da XTIR.</a:t>
            </a:r>
          </a:p>
          <a:p>
            <a:r>
              <a:rPr lang="pt-BR" dirty="0">
                <a:solidFill>
                  <a:srgbClr val="FF0000"/>
                </a:solidFill>
              </a:rPr>
              <a:t>Utilizar TAXA Anual como taxa de desconto: a.a. 365.</a:t>
            </a:r>
          </a:p>
          <a:p>
            <a:r>
              <a:rPr lang="pt-BR" dirty="0">
                <a:solidFill>
                  <a:srgbClr val="FF0000"/>
                </a:solidFill>
              </a:rPr>
              <a:t>Por que usar taxa a.a.? Por que o cronograma leva em consideração os dias do ano (365).</a:t>
            </a:r>
          </a:p>
        </p:txBody>
      </p:sp>
    </p:spTree>
    <p:extLst>
      <p:ext uri="{BB962C8B-B14F-4D97-AF65-F5344CB8AC3E}">
        <p14:creationId xmlns:p14="http://schemas.microsoft.com/office/powerpoint/2010/main" val="82319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02" y="98887"/>
            <a:ext cx="11703354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 VPLA  (Comparabilidade diferentes vidas úteis).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24CE01-FB3F-7E4C-EBF2-90A9614F26DE}"/>
              </a:ext>
            </a:extLst>
          </p:cNvPr>
          <p:cNvSpPr txBox="1"/>
          <p:nvPr/>
        </p:nvSpPr>
        <p:spPr>
          <a:xfrm>
            <a:off x="151001" y="709750"/>
            <a:ext cx="11895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highlight>
                  <a:srgbClr val="FFFF00"/>
                </a:highlight>
              </a:rPr>
              <a:t>Para o cálculo do VPLA (VPL de uma anuidade) parte-se do VPL ou XVPL e redistribui o VPL na linha do tempo em que ele foi obtido (com o uso da função PGTO (da tabela PRICE). </a:t>
            </a:r>
          </a:p>
          <a:p>
            <a:endParaRPr lang="pt-BR" b="1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r>
              <a:rPr lang="pt-BR" b="1" dirty="0">
                <a:solidFill>
                  <a:schemeClr val="bg1"/>
                </a:solidFill>
                <a:highlight>
                  <a:srgbClr val="FFFF00"/>
                </a:highlight>
              </a:rPr>
              <a:t>Deve-se utilizar como taxa de desconto a mesma taxa utilizada (TMA) para os cálculos do VPL. </a:t>
            </a:r>
          </a:p>
          <a:p>
            <a:endParaRPr lang="pt-BR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25516D6-ACFA-B56D-64E7-D4EC499E3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85" y="5740486"/>
            <a:ext cx="9922878" cy="94934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CAEA041-4AFA-62DA-C40E-455001B7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922" y="2420792"/>
            <a:ext cx="55721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1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1082569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Principais técnicas: IL ou Benefícios/Custos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478172" y="1845578"/>
            <a:ext cx="11568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O IL ou Índice de Lucratividade é uma relação Benefícios em VP / Custos em VP.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Índices maiores que 1,0 tornam aceitáveis os projetos.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A principal vantagem está na comparação entre diversos projetos, permitindo a escolha do projeto com maior IL, em restrição de capital.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O ÍNDICE É UM NÚMERO PURO. REPRESENTA O </a:t>
            </a:r>
            <a:r>
              <a:rPr lang="pt-BR" sz="2000" b="1" u="sng" dirty="0">
                <a:solidFill>
                  <a:srgbClr val="002060"/>
                </a:solidFill>
                <a:highlight>
                  <a:srgbClr val="00FF00"/>
                </a:highlight>
              </a:rPr>
              <a:t>RETORNO GLOBAL DO PROJETO </a:t>
            </a:r>
            <a:r>
              <a:rPr lang="pt-BR" sz="2000" dirty="0">
                <a:solidFill>
                  <a:srgbClr val="002060"/>
                </a:solidFill>
              </a:rPr>
              <a:t>em toda VIDA ÚTIL</a:t>
            </a:r>
          </a:p>
          <a:p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9">
                <a:extLst>
                  <a:ext uri="{FF2B5EF4-FFF2-40B4-BE49-F238E27FC236}">
                    <a16:creationId xmlns:a16="http://schemas.microsoft.com/office/drawing/2014/main" id="{CD3893FA-8194-5D12-FB4D-47AC52115B37}"/>
                  </a:ext>
                </a:extLst>
              </p:cNvPr>
              <p:cNvSpPr txBox="1"/>
              <p:nvPr/>
            </p:nvSpPr>
            <p:spPr bwMode="auto">
              <a:xfrm>
                <a:off x="1084262" y="4678363"/>
                <a:ext cx="9603311" cy="13112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pt-BR" sz="3200" dirty="0">
                    <a:solidFill>
                      <a:srgbClr val="000000"/>
                    </a:solidFill>
                  </a:rPr>
                  <a:t>IL=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3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d>
                    <m:r>
                      <a:rPr lang="pt-BR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["/>
                        <m:endChr m:val="]"/>
                        <m:ctrlPr>
                          <a:rPr lang="pt-BR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pt-BR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pt-BR" sz="3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d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Object 9">
                <a:extLst>
                  <a:ext uri="{FF2B5EF4-FFF2-40B4-BE49-F238E27FC236}">
                    <a16:creationId xmlns:a16="http://schemas.microsoft.com/office/drawing/2014/main" id="{CD3893FA-8194-5D12-FB4D-47AC52115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4262" y="4678363"/>
                <a:ext cx="9603311" cy="1311275"/>
              </a:xfrm>
              <a:prstGeom prst="rect">
                <a:avLst/>
              </a:prstGeom>
              <a:blipFill>
                <a:blip r:embed="rId3"/>
                <a:stretch>
                  <a:fillRect l="-165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2E1B027-14C1-06A4-0C62-D8ADE68AD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04560"/>
              </p:ext>
            </p:extLst>
          </p:nvPr>
        </p:nvGraphicFramePr>
        <p:xfrm>
          <a:off x="8541391" y="4447999"/>
          <a:ext cx="3505200" cy="229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473200" imgH="965200" progId="Equation.3">
                  <p:embed/>
                </p:oleObj>
              </mc:Choice>
              <mc:Fallback>
                <p:oleObj name="Equação" r:id="rId4" imgW="1473200" imgH="9652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2E1B027-14C1-06A4-0C62-D8ADE68ADA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1391" y="4447999"/>
                        <a:ext cx="3505200" cy="229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4069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757993"/>
            <a:ext cx="11962701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Principais técnicas: TR-Taxa de Rentabilidade  </a:t>
            </a:r>
            <a:br>
              <a:rPr lang="pt-BR" dirty="0"/>
            </a:br>
            <a:r>
              <a:rPr lang="pt-BR" dirty="0"/>
              <a:t>Benefícios Líquidos/Custos  ou VPL/Investimento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16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478172" y="1845578"/>
            <a:ext cx="11568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A TR ou Taxa de Retorno  ou Taxa de Rentabilidade é uma taxa de </a:t>
            </a:r>
            <a:r>
              <a:rPr lang="pt-BR" sz="2000" b="1" i="1" u="sng" dirty="0">
                <a:solidFill>
                  <a:srgbClr val="002060"/>
                </a:solidFill>
                <a:highlight>
                  <a:srgbClr val="00FFFF"/>
                </a:highlight>
              </a:rPr>
              <a:t>retorno global do Projeto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Taxa maior que  0% tornam aceitáveis os projetos. Ou seja, </a:t>
            </a:r>
            <a:r>
              <a:rPr lang="pt-BR" sz="2000" b="1" dirty="0">
                <a:solidFill>
                  <a:srgbClr val="002060"/>
                </a:solidFill>
                <a:highlight>
                  <a:srgbClr val="00FF00"/>
                </a:highlight>
              </a:rPr>
              <a:t>VPL positivo</a:t>
            </a:r>
            <a:r>
              <a:rPr lang="pt-BR" sz="2000" dirty="0">
                <a:solidFill>
                  <a:srgbClr val="002060"/>
                </a:solidFill>
              </a:rPr>
              <a:t>. (Ou </a:t>
            </a:r>
            <a:r>
              <a:rPr lang="pt-BR" sz="2000" b="1" dirty="0">
                <a:solidFill>
                  <a:srgbClr val="002060"/>
                </a:solidFill>
                <a:highlight>
                  <a:srgbClr val="00FF00"/>
                </a:highlight>
              </a:rPr>
              <a:t>TR= (IL-1)100 </a:t>
            </a:r>
            <a:r>
              <a:rPr lang="pt-BR" sz="2000" dirty="0">
                <a:solidFill>
                  <a:srgbClr val="00206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A principal vantagem está na comparação entre diversos projetos, permitindo a escolha do projeto com maior IL, em restrição de capital.</a:t>
            </a:r>
          </a:p>
          <a:p>
            <a:pPr>
              <a:spcAft>
                <a:spcPts val="600"/>
              </a:spcAft>
            </a:pPr>
            <a:r>
              <a:rPr lang="pt-BR" sz="2000" b="1" u="sng" dirty="0">
                <a:solidFill>
                  <a:srgbClr val="002060"/>
                </a:solidFill>
                <a:highlight>
                  <a:srgbClr val="00FF00"/>
                </a:highlight>
              </a:rPr>
              <a:t>É O RETORNO % GLOBAL DO PROJETO </a:t>
            </a:r>
            <a:r>
              <a:rPr lang="pt-BR" sz="2000" dirty="0">
                <a:solidFill>
                  <a:srgbClr val="002060"/>
                </a:solidFill>
              </a:rPr>
              <a:t>em toda VIDA ÚTIL</a:t>
            </a:r>
          </a:p>
          <a:p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2968B0A8-7726-F3E0-B969-1DAFDC5B2E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69152"/>
              </p:ext>
            </p:extLst>
          </p:nvPr>
        </p:nvGraphicFramePr>
        <p:xfrm>
          <a:off x="824816" y="4200584"/>
          <a:ext cx="3565525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1498600" imgH="685800" progId="Equation.3">
                  <p:embed/>
                </p:oleObj>
              </mc:Choice>
              <mc:Fallback>
                <p:oleObj name="Equação" r:id="rId3" imgW="1498600" imgH="685800" progId="Equation.3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2968B0A8-7726-F3E0-B969-1DAFDC5B2E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816" y="4200584"/>
                        <a:ext cx="3565525" cy="163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Return On Investment Line Icon Set contains Financial Strategy, Savings, Credit Score, Capital, Banking, Profit and so on icons. - Royalty-free Ícone arte vetorial">
            <a:extLst>
              <a:ext uri="{FF2B5EF4-FFF2-40B4-BE49-F238E27FC236}">
                <a16:creationId xmlns:a16="http://schemas.microsoft.com/office/drawing/2014/main" id="{AF671BF8-325C-9583-E92C-07A1262C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86" y="3007120"/>
            <a:ext cx="5094914" cy="371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64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757993"/>
            <a:ext cx="11962701" cy="6108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Principais técnicas: PAYBACK TRADICIONAL 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486561" y="1396107"/>
            <a:ext cx="11568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O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Payback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 tradicional é muito usual pela simplicidade. 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Basta dividir o investimento pelo FLUXO DE CAIXA periódico. Por exemplo, um investimento de R$ 100.000,00 propiciando R$ 5.000,00 por mês, retorna em 20 meses. O fluxo começa negativo em R$ 100.000,00 e vai sendo recuperado mês a mês, até concluir a recuperação no mês 20.  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Grandes empresas como FILTRO para as unidades.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Multinacionais para evitar RISCO POLÍTICO ou em conjunto com JOINT VENTURE.</a:t>
            </a:r>
          </a:p>
          <a:p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968B0A8-7726-F3E0-B969-1DAFDC5B2ED1}"/>
                  </a:ext>
                </a:extLst>
              </p:cNvPr>
              <p:cNvSpPr txBox="1"/>
              <p:nvPr/>
            </p:nvSpPr>
            <p:spPr bwMode="auto">
              <a:xfrm>
                <a:off x="825500" y="3705575"/>
                <a:ext cx="8503058" cy="16319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pt-BR" sz="3200" b="1" dirty="0">
                    <a:solidFill>
                      <a:srgbClr val="000000"/>
                    </a:solidFill>
                  </a:rPr>
                  <a:t>Payback</a:t>
                </a:r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𝐓𝐫𝐚𝐝𝐢𝐜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𝒊𝒐𝒏𝒂𝒍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𝑰𝑵𝑽𝑬𝑺𝑻𝑰𝑴𝑬𝑵𝑻𝑶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𝑭𝒍𝒖𝒙𝒐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𝑪𝒂𝒊𝒙𝒂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𝒅𝒊𝒐</m:t>
                        </m:r>
                      </m:den>
                    </m:f>
                  </m:oMath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968B0A8-7726-F3E0-B969-1DAFDC5B2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5500" y="3705575"/>
                <a:ext cx="8503058" cy="1631950"/>
              </a:xfrm>
              <a:prstGeom prst="rect">
                <a:avLst/>
              </a:prstGeom>
              <a:blipFill>
                <a:blip r:embed="rId3"/>
                <a:stretch>
                  <a:fillRect l="-179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4914DA90-FBB4-90FB-AC3E-A23CDFB49736}"/>
                  </a:ext>
                </a:extLst>
              </p:cNvPr>
              <p:cNvSpPr txBox="1"/>
              <p:nvPr/>
            </p:nvSpPr>
            <p:spPr bwMode="auto">
              <a:xfrm>
                <a:off x="585656" y="5048976"/>
                <a:ext cx="8503058" cy="16319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pt-BR" sz="3200" b="1" dirty="0">
                    <a:solidFill>
                      <a:srgbClr val="000000"/>
                    </a:solidFill>
                  </a:rPr>
                  <a:t>Payback</a:t>
                </a:r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𝐓𝐫𝐚𝐝𝐢𝐜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𝒊𝒐𝒏𝒂𝒍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𝟎𝟎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𝟎𝟎</m:t>
                        </m:r>
                      </m:den>
                    </m:f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𝒎𝒆𝒔𝒆𝒔</m:t>
                    </m:r>
                  </m:oMath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4914DA90-FBB4-90FB-AC3E-A23CDFB49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656" y="5048976"/>
                <a:ext cx="8503058" cy="1631950"/>
              </a:xfrm>
              <a:prstGeom prst="rect">
                <a:avLst/>
              </a:prstGeom>
              <a:blipFill>
                <a:blip r:embed="rId4"/>
                <a:stretch>
                  <a:fillRect l="-179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O período de recuperação em frente Placa Rodoviária de Aviso - Royalty-free Ao Ar Livre Foto de stock">
            <a:extLst>
              <a:ext uri="{FF2B5EF4-FFF2-40B4-BE49-F238E27FC236}">
                <a16:creationId xmlns:a16="http://schemas.microsoft.com/office/drawing/2014/main" id="{D5405375-20FA-AA7E-5FA2-B0FB7BDC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253" y="4697835"/>
            <a:ext cx="3238747" cy="21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9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757993"/>
            <a:ext cx="11962701" cy="6108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Principais técnicas: PAYBACK DESCONTADO 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478172" y="1845578"/>
            <a:ext cx="11568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O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Payback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 Descontado é mais aprimorado, mais realista. Mais longo que o tradicional, pois os valores a serem acumulados estão em VP.  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Multinacionais para evitar RISCO POLÍTICO ou em conjunto com JOINT VENTURE.</a:t>
            </a:r>
          </a:p>
          <a:p>
            <a:pPr>
              <a:spcAft>
                <a:spcPts val="600"/>
              </a:spcAft>
            </a:pPr>
            <a:endParaRPr lang="pt-BR" sz="2000" b="1" dirty="0">
              <a:solidFill>
                <a:srgbClr val="002060"/>
              </a:solidFill>
              <a:highlight>
                <a:srgbClr val="FFFF00"/>
              </a:highlight>
            </a:endParaRPr>
          </a:p>
          <a:p>
            <a:pPr>
              <a:spcAft>
                <a:spcPts val="600"/>
              </a:spcAft>
            </a:pP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Payback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 Descontado: Ao considerar o Valor do Dinheiro no Tempo, resolve um dos problemas do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Payback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.</a:t>
            </a:r>
          </a:p>
          <a:p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968B0A8-7726-F3E0-B969-1DAFDC5B2ED1}"/>
                  </a:ext>
                </a:extLst>
              </p:cNvPr>
              <p:cNvSpPr txBox="1"/>
              <p:nvPr/>
            </p:nvSpPr>
            <p:spPr bwMode="auto">
              <a:xfrm>
                <a:off x="1174447" y="4396308"/>
                <a:ext cx="10637252" cy="16319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pt-BR" sz="3200" b="1" dirty="0">
                    <a:solidFill>
                      <a:srgbClr val="000000"/>
                    </a:solidFill>
                  </a:rPr>
                  <a:t>Payback</a:t>
                </a:r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2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𝐃𝐞𝐬𝐜𝐨𝐧𝐭𝐚𝐝𝐨</m:t>
                    </m:r>
                    <m:r>
                      <a:rPr lang="pt-BR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𝑰𝑵𝑽𝑬𝑺𝑻𝑰𝑴𝑬𝑵𝑻𝑶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𝑭𝒍𝒖𝒙𝒐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𝑪𝒂𝒊𝒙𝒂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𝑷𝒆𝒓𝒊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𝒅𝒊𝒄𝒐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𝒆𝒎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𝑽𝑷</m:t>
                        </m:r>
                      </m:den>
                    </m:f>
                  </m:oMath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968B0A8-7726-F3E0-B969-1DAFDC5B2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4447" y="4396308"/>
                <a:ext cx="10637252" cy="1631950"/>
              </a:xfrm>
              <a:prstGeom prst="rect">
                <a:avLst/>
              </a:prstGeom>
              <a:blipFill>
                <a:blip r:embed="rId3"/>
                <a:stretch>
                  <a:fillRect l="-149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EA51FD3C-F7BC-B5DB-BE58-82EB33AB7107}"/>
              </a:ext>
            </a:extLst>
          </p:cNvPr>
          <p:cNvSpPr txBox="1"/>
          <p:nvPr/>
        </p:nvSpPr>
        <p:spPr>
          <a:xfrm>
            <a:off x="1233170" y="5830349"/>
            <a:ext cx="10637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FLUXO DE CAIXA ACUMULADO. Começa com o valor do investimento (negativo) e vai acumulando os FC em VP gerados. Quando o Fluxo de Caixa Acumulado tornar-se positivo, identifica-se o momento e esse é o PAYBACK DESCONTADO.</a:t>
            </a:r>
          </a:p>
        </p:txBody>
      </p:sp>
    </p:spTree>
    <p:extLst>
      <p:ext uri="{BB962C8B-B14F-4D97-AF65-F5344CB8AC3E}">
        <p14:creationId xmlns:p14="http://schemas.microsoft.com/office/powerpoint/2010/main" val="416572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7C44F31-7A2A-DF52-6AC2-2C919C962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9" y="278129"/>
            <a:ext cx="7265577" cy="610863"/>
          </a:xfrm>
        </p:spPr>
        <p:txBody>
          <a:bodyPr>
            <a:normAutofit/>
          </a:bodyPr>
          <a:lstStyle/>
          <a:p>
            <a:r>
              <a:rPr lang="pt-BR" i="1" dirty="0"/>
              <a:t>5-Valuation</a:t>
            </a:r>
            <a:r>
              <a:rPr lang="pt-BR" dirty="0"/>
              <a:t> e Perpetuidade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596997-8E8A-75B6-333F-F4CB221751B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19</a:t>
            </a:fld>
            <a:endParaRPr lang="pt-BR" noProof="0">
              <a:latin typeface="+mn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1B2EFF-4A08-001C-7944-A01C37E6E1A3}"/>
              </a:ext>
            </a:extLst>
          </p:cNvPr>
          <p:cNvSpPr txBox="1"/>
          <p:nvPr/>
        </p:nvSpPr>
        <p:spPr>
          <a:xfrm>
            <a:off x="733331" y="1602463"/>
            <a:ext cx="11226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Usa as técnicas do FCD – mas incorpora um valor de PERPETUIDADE.  </a:t>
            </a:r>
            <a:r>
              <a:rPr lang="pt-BR" b="1" dirty="0" err="1">
                <a:solidFill>
                  <a:schemeClr val="bg1"/>
                </a:solidFill>
              </a:rPr>
              <a:t>Nomalmente</a:t>
            </a:r>
            <a:r>
              <a:rPr lang="pt-BR" b="1" dirty="0">
                <a:solidFill>
                  <a:schemeClr val="bg1"/>
                </a:solidFill>
              </a:rPr>
              <a:t> o último fluxo de caixa dividido pela decimal da taxa de desconto.</a:t>
            </a:r>
          </a:p>
          <a:p>
            <a:r>
              <a:rPr lang="pt-BR" b="1" dirty="0">
                <a:solidFill>
                  <a:srgbClr val="FF0000"/>
                </a:solidFill>
              </a:rPr>
              <a:t>Exemplo: Um Fluxo de caixa para 10 anos, com investimento de R$ 1.000.000,00 e 10 entradas anuais iniciando em R$ 80 mil, crescendo anualmente em R$ 10.000,00 até atingir R$ 170.00000 no ano 10. Com TMA=10%. Calcula-se o VP dos 10 anos e acrescenta o VP da Perpetuidade.</a:t>
            </a:r>
          </a:p>
          <a:p>
            <a:r>
              <a:rPr lang="pt-BR" b="1" dirty="0">
                <a:solidFill>
                  <a:srgbClr val="FF0000"/>
                </a:solidFill>
              </a:rPr>
              <a:t>CUIDADO. O calcula da Perpetuidade coloca o valor no último período do FCD. É necessário trazer para o VP.</a:t>
            </a:r>
          </a:p>
          <a:p>
            <a:r>
              <a:rPr lang="pt-BR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031259-458A-6AB6-8826-7AADCCBD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3" y="3395191"/>
            <a:ext cx="3800475" cy="344805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89D07D05-343A-E34C-645F-775F013D6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972645"/>
              </p:ext>
            </p:extLst>
          </p:nvPr>
        </p:nvGraphicFramePr>
        <p:xfrm>
          <a:off x="9640432" y="38890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89D07D05-343A-E34C-645F-775F013D6E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40432" y="38890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92648CB-A7AF-6FF1-D765-6745BFFFC674}"/>
              </a:ext>
            </a:extLst>
          </p:cNvPr>
          <p:cNvSpPr txBox="1"/>
          <p:nvPr/>
        </p:nvSpPr>
        <p:spPr>
          <a:xfrm>
            <a:off x="4804610" y="3633788"/>
            <a:ext cx="72817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EBITDA -Earnings Before Interest, Taxes, Depreciation and Amortization.</a:t>
            </a:r>
          </a:p>
          <a:p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Evidencia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o LUCRO OPERACIONAL  e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normalmente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é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utilizado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nos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cálculos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de </a:t>
            </a:r>
            <a:r>
              <a:rPr lang="en-US" b="1" i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VALUATION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. </a:t>
            </a:r>
          </a:p>
          <a:p>
            <a:endParaRPr lang="en-US" b="1" dirty="0">
              <a:solidFill>
                <a:schemeClr val="bg1"/>
              </a:solidFill>
              <a:highlight>
                <a:srgbClr val="FFFF00"/>
              </a:highlight>
              <a:latin typeface="roboto" panose="02000000000000000000" pitchFamily="2" charset="0"/>
            </a:endParaRPr>
          </a:p>
          <a:p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Preço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potencial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da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ação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= </a:t>
            </a:r>
            <a:r>
              <a:rPr lang="en-US" b="1" i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Valuation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/Total de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ações</a:t>
            </a:r>
            <a:endParaRPr lang="pt-BR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5854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The internal rate of return or IRR is a formula used in financial analysis to estimate the profitability of potential investments - Royalty-free Crescimento arte vetorial">
            <a:extLst>
              <a:ext uri="{FF2B5EF4-FFF2-40B4-BE49-F238E27FC236}">
                <a16:creationId xmlns:a16="http://schemas.microsoft.com/office/drawing/2014/main" id="{C28417B7-B974-9D83-7A4A-11EEFCD03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49112" cy="268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60DDFB7-89EF-E906-FAC8-BB0D97057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709" y="565404"/>
            <a:ext cx="7133474" cy="62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7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739811-7734-13F8-7C8B-785D5DC4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17" y="1351266"/>
            <a:ext cx="10341287" cy="610863"/>
          </a:xfrm>
        </p:spPr>
        <p:txBody>
          <a:bodyPr>
            <a:normAutofit fontScale="90000"/>
          </a:bodyPr>
          <a:lstStyle/>
          <a:p>
            <a:r>
              <a:rPr lang="pt-BR"/>
              <a:t>6-Riscos 	</a:t>
            </a:r>
            <a:br>
              <a:rPr lang="pt-BR" dirty="0"/>
            </a:br>
            <a:r>
              <a:rPr lang="pt-BR" dirty="0"/>
              <a:t>-</a:t>
            </a:r>
            <a: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Sensibilidade, Análise de Cenários, Probabilidade (Simulação de Monte Carlo).</a:t>
            </a:r>
            <a:b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70AEFC-4982-7B81-AB59-91494946D1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20</a:t>
            </a:fld>
            <a:endParaRPr lang="pt-BR" noProof="0"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B81A86-D612-5BCB-F20D-0324756A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17" y="1627464"/>
            <a:ext cx="9486900" cy="5230536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BE32263B-A1ED-4AB8-78F1-BF4A115B3925}"/>
              </a:ext>
            </a:extLst>
          </p:cNvPr>
          <p:cNvSpPr/>
          <p:nvPr/>
        </p:nvSpPr>
        <p:spPr>
          <a:xfrm>
            <a:off x="9922417" y="4563611"/>
            <a:ext cx="1595667" cy="22650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0CF1CB3B-2AE7-65AE-E0D2-58B405218E82}"/>
              </a:ext>
            </a:extLst>
          </p:cNvPr>
          <p:cNvSpPr/>
          <p:nvPr/>
        </p:nvSpPr>
        <p:spPr>
          <a:xfrm>
            <a:off x="0" y="4563611"/>
            <a:ext cx="435517" cy="2265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3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739811-7734-13F8-7C8B-785D5DC4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17" y="1351266"/>
            <a:ext cx="10341287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6-Riscos </a:t>
            </a:r>
            <a:br>
              <a:rPr lang="pt-BR" dirty="0"/>
            </a:br>
            <a:r>
              <a:rPr lang="pt-BR" dirty="0"/>
              <a:t>-</a:t>
            </a:r>
            <a: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Sensibilidade, Análise de Cenários, Probabilidade (Simulação de Monte Carlo).</a:t>
            </a:r>
            <a:b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70AEFC-4982-7B81-AB59-91494946D1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21</a:t>
            </a:fld>
            <a:endParaRPr lang="pt-BR" noProof="0"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7B30B6-D14C-0DCA-9645-DB9F2257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" y="1656697"/>
            <a:ext cx="12119020" cy="201038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CBF983-DDE4-9F22-F2FC-1400FA91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67" y="3840210"/>
            <a:ext cx="8847786" cy="202983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163653A-046A-EB2D-3B1D-14E99DDA6110}"/>
              </a:ext>
            </a:extLst>
          </p:cNvPr>
          <p:cNvSpPr txBox="1"/>
          <p:nvPr/>
        </p:nvSpPr>
        <p:spPr>
          <a:xfrm>
            <a:off x="36491" y="4479721"/>
            <a:ext cx="86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Rever </a:t>
            </a:r>
          </a:p>
        </p:txBody>
      </p:sp>
    </p:spTree>
    <p:extLst>
      <p:ext uri="{BB962C8B-B14F-4D97-AF65-F5344CB8AC3E}">
        <p14:creationId xmlns:p14="http://schemas.microsoft.com/office/powerpoint/2010/main" val="204615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739811-7734-13F8-7C8B-785D5DC4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17" y="1351266"/>
            <a:ext cx="10341287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6-Riscos </a:t>
            </a:r>
            <a:br>
              <a:rPr lang="pt-BR" dirty="0"/>
            </a:br>
            <a:r>
              <a:rPr lang="pt-BR" dirty="0"/>
              <a:t>-</a:t>
            </a:r>
            <a: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Sensibilidade, Análise de Cenários, Probabilidade (Simulação de Monte Carlo).</a:t>
            </a:r>
            <a:br>
              <a:rPr lang="pt-BR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70AEFC-4982-7B81-AB59-91494946D1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22</a:t>
            </a:fld>
            <a:endParaRPr lang="pt-BR" noProof="0">
              <a:latin typeface="+mn-lt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8380AFD-1D30-6BAF-B5F6-1F552D49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07" y="1606998"/>
            <a:ext cx="6415741" cy="5230668"/>
          </a:xfrm>
          <a:prstGeom prst="rect">
            <a:avLst/>
          </a:prstGeom>
        </p:spPr>
      </p:pic>
      <p:sp>
        <p:nvSpPr>
          <p:cNvPr id="26" name="Seta: para a Esquerda 25">
            <a:extLst>
              <a:ext uri="{FF2B5EF4-FFF2-40B4-BE49-F238E27FC236}">
                <a16:creationId xmlns:a16="http://schemas.microsoft.com/office/drawing/2014/main" id="{6892A786-03E8-EE02-F754-609F434AA683}"/>
              </a:ext>
            </a:extLst>
          </p:cNvPr>
          <p:cNvSpPr/>
          <p:nvPr/>
        </p:nvSpPr>
        <p:spPr>
          <a:xfrm>
            <a:off x="8967831" y="5410899"/>
            <a:ext cx="2147582" cy="68789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Esquerda 26">
            <a:extLst>
              <a:ext uri="{FF2B5EF4-FFF2-40B4-BE49-F238E27FC236}">
                <a16:creationId xmlns:a16="http://schemas.microsoft.com/office/drawing/2014/main" id="{B9FFBF5E-1B42-2068-44A8-3FA82B995EA1}"/>
              </a:ext>
            </a:extLst>
          </p:cNvPr>
          <p:cNvSpPr/>
          <p:nvPr/>
        </p:nvSpPr>
        <p:spPr>
          <a:xfrm>
            <a:off x="8967831" y="6170103"/>
            <a:ext cx="2147582" cy="68789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Esquerda 27">
            <a:extLst>
              <a:ext uri="{FF2B5EF4-FFF2-40B4-BE49-F238E27FC236}">
                <a16:creationId xmlns:a16="http://schemas.microsoft.com/office/drawing/2014/main" id="{553AF300-0535-225C-BDF3-451F531FBE62}"/>
              </a:ext>
            </a:extLst>
          </p:cNvPr>
          <p:cNvSpPr/>
          <p:nvPr/>
        </p:nvSpPr>
        <p:spPr>
          <a:xfrm>
            <a:off x="8967831" y="4632121"/>
            <a:ext cx="2147582" cy="68789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86" name="Picture 9" descr="MCj04247340000[1]">
            <a:extLst>
              <a:ext uri="{FF2B5EF4-FFF2-40B4-BE49-F238E27FC236}">
                <a16:creationId xmlns:a16="http://schemas.microsoft.com/office/drawing/2014/main" id="{4B3FF04C-9DB1-CBD1-8906-04590D022C48}"/>
              </a:ext>
            </a:extLst>
          </p:cNvPr>
          <p:cNvPicPr>
            <a:picLocks noChangeAspect="1"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9050"/>
            <a:ext cx="762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523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35E8A1B-D2A8-3C7E-8E9E-03AD6376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433357" cy="610863"/>
          </a:xfrm>
        </p:spPr>
        <p:txBody>
          <a:bodyPr>
            <a:normAutofit/>
          </a:bodyPr>
          <a:lstStyle/>
          <a:p>
            <a:r>
              <a:rPr lang="pt-BR" dirty="0"/>
              <a:t>No mercado de capitais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2097D7-3946-459F-BA85-52C88E56F2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23</a:t>
            </a:fld>
            <a:endParaRPr lang="pt-BR" noProof="0">
              <a:latin typeface="+mn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CDF7CD-CC62-F86D-D56E-20A2B8B877E6}"/>
              </a:ext>
            </a:extLst>
          </p:cNvPr>
          <p:cNvSpPr txBox="1"/>
          <p:nvPr/>
        </p:nvSpPr>
        <p:spPr>
          <a:xfrm>
            <a:off x="704675" y="1929468"/>
            <a:ext cx="11098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Análise Técnica</a:t>
            </a:r>
          </a:p>
          <a:p>
            <a:r>
              <a:rPr lang="pt-BR" b="1" dirty="0">
                <a:solidFill>
                  <a:srgbClr val="FF0000"/>
                </a:solidFill>
              </a:rPr>
              <a:t>Análise Fundamentalista (Análise de Balanços Patrimoniais e DRE – Fluxo de Caixa-</a:t>
            </a:r>
          </a:p>
          <a:p>
            <a:r>
              <a:rPr lang="pt-BR" b="1" dirty="0">
                <a:solidFill>
                  <a:schemeClr val="bg1"/>
                </a:solidFill>
              </a:rPr>
              <a:t>Metodologias de Avaliações de Empresas: FCD – Modelo de Gordon – Análise por Múltiplos – Análise do Sistema Du </a:t>
            </a:r>
            <a:r>
              <a:rPr lang="pt-BR" b="1" dirty="0" err="1">
                <a:solidFill>
                  <a:schemeClr val="bg1"/>
                </a:solidFill>
              </a:rPr>
              <a:t>Pont</a:t>
            </a:r>
            <a:r>
              <a:rPr lang="pt-BR" b="1" dirty="0">
                <a:solidFill>
                  <a:schemeClr val="bg1"/>
                </a:solidFill>
              </a:rPr>
              <a:t> – Análise SWOT (FOFA)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ÍNDICES DE SUSTENTABILIDADE –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MinionPro-Regular"/>
              </a:rPr>
              <a:t>Dow Jones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MinionPro-Regular"/>
              </a:rPr>
              <a:t>Sustainability Index, DJSI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MinionPro-Regular"/>
              </a:rPr>
              <a:t>ou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MinionPro-Regular"/>
              </a:rPr>
              <a:t> </a:t>
            </a:r>
            <a:r>
              <a:rPr lang="pt-BR" b="1" dirty="0">
                <a:solidFill>
                  <a:schemeClr val="bg1"/>
                </a:solidFill>
              </a:rPr>
              <a:t> ISE na B3.  </a:t>
            </a:r>
          </a:p>
          <a:p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C0270A-A516-33D8-E40A-A4730B51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0" y="224698"/>
            <a:ext cx="3193961" cy="191959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F9A2C2-4905-AE46-1AD1-019B8B3A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2" y="4001613"/>
            <a:ext cx="7048249" cy="27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9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F576E6-8904-F980-748E-10670CE0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7" y="484602"/>
            <a:ext cx="10788953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7- Outras abordagens -Mercado de Capitais</a:t>
            </a:r>
            <a:b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B496B2-7B5B-B177-A23C-975FD4DD36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24</a:t>
            </a:fld>
            <a:endParaRPr lang="pt-BR" noProof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F7A0DD-8979-5C7E-AB00-DC58964BAB61}"/>
              </a:ext>
            </a:extLst>
          </p:cNvPr>
          <p:cNvSpPr txBox="1"/>
          <p:nvPr/>
        </p:nvSpPr>
        <p:spPr>
          <a:xfrm>
            <a:off x="140337" y="577262"/>
            <a:ext cx="1178653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i="0" u="none" strike="noStrike" baseline="0" dirty="0">
                <a:solidFill>
                  <a:srgbClr val="4D4D4D"/>
                </a:solidFill>
                <a:latin typeface="Aller-Bold"/>
              </a:rPr>
              <a:t>Metodologia de avaliação de empresas </a:t>
            </a:r>
          </a:p>
          <a:p>
            <a:pPr algn="l"/>
            <a:r>
              <a:rPr lang="pt-BR" sz="1800" b="0" i="0" u="none" strike="noStrike" baseline="0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Fluxo de caixa descontado  </a:t>
            </a:r>
            <a:r>
              <a:rPr lang="pt-BR" sz="1800" b="0" i="0" u="none" strike="noStrike" baseline="0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1800" b="1" i="0" u="none" strike="noStrike" baseline="0" dirty="0">
                <a:solidFill>
                  <a:srgbClr val="FF0000"/>
                </a:solidFill>
                <a:latin typeface="Aller"/>
              </a:rPr>
              <a:t>Foram os métodos que analisamos  -FCD /VPL/ </a:t>
            </a:r>
            <a:r>
              <a:rPr lang="pt-BR" sz="1800" b="1" i="0" u="none" strike="noStrike" baseline="0" dirty="0" err="1">
                <a:solidFill>
                  <a:srgbClr val="FF0000"/>
                </a:solidFill>
                <a:latin typeface="Aller"/>
              </a:rPr>
              <a:t>Valuation</a:t>
            </a:r>
            <a:r>
              <a:rPr lang="pt-BR" sz="1800" b="1" i="0" u="none" strike="noStrike" baseline="0" dirty="0">
                <a:solidFill>
                  <a:srgbClr val="FF0000"/>
                </a:solidFill>
                <a:latin typeface="Aller"/>
              </a:rPr>
              <a:t>, etc.</a:t>
            </a:r>
          </a:p>
          <a:p>
            <a:pPr algn="l"/>
            <a:r>
              <a:rPr lang="pt-BR" b="1" dirty="0">
                <a:solidFill>
                  <a:srgbClr val="FF0000"/>
                </a:solidFill>
                <a:latin typeface="Aller"/>
              </a:rPr>
              <a:t>Nesses cálculos mais aprimorados, é possível dividir em estágios:</a:t>
            </a:r>
          </a:p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Modelo de Gordon –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 Considera Distribuição de Dividendos </a:t>
            </a:r>
            <a:r>
              <a:rPr lang="pt-BR" sz="2000" b="1" dirty="0">
                <a:solidFill>
                  <a:srgbClr val="FF0000"/>
                </a:solidFill>
                <a:latin typeface="Aller"/>
              </a:rPr>
              <a:t>e Taxa de Crescimento.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 </a:t>
            </a:r>
            <a:endParaRPr lang="pt-BR" sz="2000" b="1" dirty="0">
              <a:solidFill>
                <a:srgbClr val="4D4D4D"/>
              </a:solidFill>
              <a:latin typeface="Aller-Bold"/>
            </a:endParaRPr>
          </a:p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Análise por múltiplos –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Considera os concorrentes. Compara resultados e preços das ações.</a:t>
            </a:r>
            <a:endParaRPr lang="pt-BR" sz="2000" b="1" dirty="0">
              <a:solidFill>
                <a:srgbClr val="4D4D4D"/>
              </a:solidFill>
              <a:latin typeface="Aller-Bold"/>
            </a:endParaRPr>
          </a:p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Análise de SWOT -</a:t>
            </a:r>
            <a:r>
              <a:rPr lang="pt-BR" sz="1800" b="1" i="0" u="none" strike="noStrike" baseline="0" dirty="0">
                <a:solidFill>
                  <a:srgbClr val="FF0000"/>
                </a:solidFill>
                <a:latin typeface="Aller"/>
              </a:rPr>
              <a:t> </a:t>
            </a:r>
          </a:p>
          <a:p>
            <a:pPr algn="l"/>
            <a:endParaRPr lang="pt-BR" sz="1800" b="1" i="0" u="none" strike="noStrike" baseline="0" dirty="0">
              <a:solidFill>
                <a:srgbClr val="FF0000"/>
              </a:solidFill>
              <a:latin typeface="Aller"/>
            </a:endParaRPr>
          </a:p>
          <a:p>
            <a:endParaRPr lang="pt-BR" sz="1800" b="1" dirty="0">
              <a:solidFill>
                <a:srgbClr val="4D4D4D"/>
              </a:solidFill>
              <a:latin typeface="Aller-Bold"/>
            </a:endParaRPr>
          </a:p>
          <a:p>
            <a:r>
              <a:rPr lang="pt-BR" sz="1800" b="1" dirty="0">
                <a:solidFill>
                  <a:srgbClr val="4D4D4D"/>
                </a:solidFill>
                <a:latin typeface="Aller-Bold"/>
              </a:rPr>
              <a:t>-Análise do sistema DuPont -</a:t>
            </a:r>
          </a:p>
          <a:p>
            <a:pPr algn="l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EC7D21-87E0-5CB7-426B-622BC8E7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3505200"/>
            <a:ext cx="6791325" cy="33528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44AAD3-4B1F-AFDC-EC11-6F02E6FF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8072"/>
            <a:ext cx="4874004" cy="3449928"/>
          </a:xfrm>
          <a:prstGeom prst="rect">
            <a:avLst/>
          </a:prstGeom>
        </p:spPr>
      </p:pic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0D2B3067-BD66-EC49-719E-0DE585C42C5F}"/>
              </a:ext>
            </a:extLst>
          </p:cNvPr>
          <p:cNvSpPr/>
          <p:nvPr/>
        </p:nvSpPr>
        <p:spPr>
          <a:xfrm>
            <a:off x="1494790" y="3256459"/>
            <a:ext cx="520118" cy="2645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Texto de ANÁLISE DUPON no papel no fundo de papel colorido - Foto de stock de Analisar royalty-free">
            <a:extLst>
              <a:ext uri="{FF2B5EF4-FFF2-40B4-BE49-F238E27FC236}">
                <a16:creationId xmlns:a16="http://schemas.microsoft.com/office/drawing/2014/main" id="{4D637FA2-0BF2-1D42-B9D4-D49BEE524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7" y="3256459"/>
            <a:ext cx="1151777" cy="73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3DBE2C8-5CBD-2D0E-431B-FFF4A37E76C8}"/>
              </a:ext>
            </a:extLst>
          </p:cNvPr>
          <p:cNvSpPr txBox="1"/>
          <p:nvPr/>
        </p:nvSpPr>
        <p:spPr>
          <a:xfrm>
            <a:off x="2239849" y="2141673"/>
            <a:ext cx="9827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No caso da análise de empresas, ela vai fornecer um resumo da análise interna </a:t>
            </a:r>
          </a:p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(forças e fraquezas – </a:t>
            </a:r>
            <a:r>
              <a:rPr lang="pt-BR" sz="1800" b="1" i="0" u="none" strike="noStrike" baseline="0" dirty="0" err="1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bottom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 </a:t>
            </a:r>
            <a:r>
              <a:rPr lang="pt-BR" sz="1800" b="1" i="0" u="none" strike="noStrike" baseline="0" dirty="0" err="1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up</a:t>
            </a:r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) e externa da companhia (oportunidades e ameaças –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top </a:t>
            </a:r>
            <a:r>
              <a:rPr lang="pt-BR" sz="1800" b="1" i="0" u="none" strike="noStrike" baseline="0" dirty="0" err="1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down</a:t>
            </a:r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FF"/>
                </a:highlight>
                <a:latin typeface="MinionPro-Regular"/>
              </a:rPr>
              <a:t>).</a:t>
            </a:r>
            <a:endParaRPr lang="pt-BR" dirty="0">
              <a:solidFill>
                <a:schemeClr val="bg1"/>
              </a:solidFill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6036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F576E6-8904-F980-748E-10670CE0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38" y="518336"/>
            <a:ext cx="10788953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7- Outras abordagens -Mercado de Capitais</a:t>
            </a:r>
            <a:b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B496B2-7B5B-B177-A23C-975FD4DD36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25</a:t>
            </a:fld>
            <a:endParaRPr lang="pt-BR" noProof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F7A0DD-8979-5C7E-AB00-DC58964BAB61}"/>
              </a:ext>
            </a:extLst>
          </p:cNvPr>
          <p:cNvSpPr txBox="1"/>
          <p:nvPr/>
        </p:nvSpPr>
        <p:spPr>
          <a:xfrm>
            <a:off x="276838" y="676189"/>
            <a:ext cx="117445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i="0" u="none" strike="noStrike" baseline="0" dirty="0">
                <a:solidFill>
                  <a:srgbClr val="4D4D4D"/>
                </a:solidFill>
                <a:latin typeface="Aller-Bold"/>
              </a:rPr>
              <a:t>Metodologia de avaliação de empresas </a:t>
            </a:r>
          </a:p>
          <a:p>
            <a:pPr algn="l"/>
            <a:r>
              <a:rPr lang="pt-BR" sz="1800" b="0" i="0" u="none" strike="noStrike" baseline="0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Fluxo de caixa descontado  </a:t>
            </a:r>
            <a:r>
              <a:rPr lang="pt-BR" sz="1800" b="0" i="0" u="none" strike="noStrike" baseline="0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1800" b="1" i="0" u="none" strike="noStrike" baseline="0" dirty="0">
                <a:solidFill>
                  <a:srgbClr val="FF0000"/>
                </a:solidFill>
                <a:latin typeface="Aller"/>
              </a:rPr>
              <a:t>F</a:t>
            </a:r>
            <a:r>
              <a:rPr lang="pt-BR" b="1" dirty="0">
                <a:solidFill>
                  <a:srgbClr val="FF0000"/>
                </a:solidFill>
                <a:latin typeface="Aller"/>
              </a:rPr>
              <a:t>CD-FLUXO DE CAIXA DESCONTADO- ou -</a:t>
            </a:r>
            <a:r>
              <a:rPr lang="pt-BR" b="1" i="1" dirty="0">
                <a:solidFill>
                  <a:srgbClr val="FF0000"/>
                </a:solidFill>
                <a:latin typeface="Aller"/>
              </a:rPr>
              <a:t>DCF-DISCOUNTED CASH FLOW</a:t>
            </a:r>
            <a:r>
              <a:rPr lang="pt-BR" sz="1800" b="1" i="0" u="none" strike="noStrike" baseline="0" dirty="0">
                <a:solidFill>
                  <a:srgbClr val="FF0000"/>
                </a:solidFill>
                <a:latin typeface="Aller"/>
              </a:rPr>
              <a:t>.</a:t>
            </a:r>
          </a:p>
          <a:p>
            <a:pPr algn="l"/>
            <a:endParaRPr lang="pt-BR" sz="1800" b="1" i="0" u="none" strike="noStrike" baseline="0" dirty="0">
              <a:solidFill>
                <a:srgbClr val="FF0000"/>
              </a:solidFill>
              <a:latin typeface="Aller"/>
            </a:endParaRPr>
          </a:p>
          <a:p>
            <a:pPr algn="l"/>
            <a:endParaRPr lang="pt-BR" b="1" dirty="0">
              <a:solidFill>
                <a:srgbClr val="FF0000"/>
              </a:solidFill>
              <a:latin typeface="Aller"/>
            </a:endParaRPr>
          </a:p>
          <a:p>
            <a:pPr algn="l"/>
            <a:endParaRPr lang="pt-BR" sz="1800" b="1" i="0" u="none" strike="noStrike" baseline="0" dirty="0">
              <a:solidFill>
                <a:srgbClr val="FF0000"/>
              </a:solidFill>
              <a:latin typeface="Aller"/>
            </a:endParaRPr>
          </a:p>
          <a:p>
            <a:pPr algn="l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FF002B-87D3-21BF-9EC2-E0CFB431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7" y="1710062"/>
            <a:ext cx="11744585" cy="486980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DF01587A-273E-5942-8E56-233A87D20CF6}"/>
              </a:ext>
            </a:extLst>
          </p:cNvPr>
          <p:cNvSpPr/>
          <p:nvPr/>
        </p:nvSpPr>
        <p:spPr>
          <a:xfrm>
            <a:off x="276838" y="2936147"/>
            <a:ext cx="1543573" cy="3355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872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F576E6-8904-F980-748E-10670CE0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788953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7- Outras abordagens -Mercado de Capitais</a:t>
            </a:r>
            <a:b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B496B2-7B5B-B177-A23C-975FD4DD36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26</a:t>
            </a:fld>
            <a:endParaRPr lang="pt-BR" noProof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F7A0DD-8979-5C7E-AB00-DC58964BAB61}"/>
              </a:ext>
            </a:extLst>
          </p:cNvPr>
          <p:cNvSpPr txBox="1"/>
          <p:nvPr/>
        </p:nvSpPr>
        <p:spPr>
          <a:xfrm>
            <a:off x="757105" y="1028527"/>
            <a:ext cx="10853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800" b="1" u="sng" dirty="0">
                <a:solidFill>
                  <a:srgbClr val="4D4D4D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Modelo de Gordon 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ou MODELO DE CRESCIMENTO  - GORDON E SHAPIRO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 </a:t>
            </a:r>
            <a:endParaRPr lang="pt-BR" sz="2000" b="1" dirty="0">
              <a:solidFill>
                <a:srgbClr val="4D4D4D"/>
              </a:solidFill>
              <a:latin typeface="Aller-Bold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413BFD-3256-02A6-7DC4-F5EA634A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5" y="1618158"/>
            <a:ext cx="8505825" cy="4961713"/>
          </a:xfrm>
          <a:prstGeom prst="rect">
            <a:avLst/>
          </a:prstGeom>
        </p:spPr>
      </p:pic>
      <p:pic>
        <p:nvPicPr>
          <p:cNvPr id="2050" name="Picture 2" descr="Ícone da análise de lucros, crescimento de lucros - Vetor de Ícone de Computador royalty-free">
            <a:extLst>
              <a:ext uri="{FF2B5EF4-FFF2-40B4-BE49-F238E27FC236}">
                <a16:creationId xmlns:a16="http://schemas.microsoft.com/office/drawing/2014/main" id="{3F7E9C8D-B46C-42D1-B9A6-3B090187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596" y="1489925"/>
            <a:ext cx="3889684" cy="32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9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F576E6-8904-F980-748E-10670CE0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9" y="483511"/>
            <a:ext cx="10788953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7- Outras abordagens -Mercado de Capitais</a:t>
            </a:r>
            <a:b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B496B2-7B5B-B177-A23C-975FD4DD36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27</a:t>
            </a:fld>
            <a:endParaRPr lang="pt-BR" noProof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F7A0DD-8979-5C7E-AB00-DC58964BAB61}"/>
              </a:ext>
            </a:extLst>
          </p:cNvPr>
          <p:cNvSpPr txBox="1"/>
          <p:nvPr/>
        </p:nvSpPr>
        <p:spPr>
          <a:xfrm>
            <a:off x="83179" y="384144"/>
            <a:ext cx="108532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Análise por múltiplos –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Considera os concorrentes. Compara resultados e preços das ações.</a:t>
            </a:r>
            <a:endParaRPr lang="pt-BR" sz="2000" b="1" dirty="0">
              <a:solidFill>
                <a:srgbClr val="4D4D4D"/>
              </a:solidFill>
              <a:latin typeface="Aller-Bold"/>
            </a:endParaRPr>
          </a:p>
          <a:p>
            <a:pPr algn="l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DEC76D-E9E1-8589-DFB2-0445A6FA2BD5}"/>
              </a:ext>
            </a:extLst>
          </p:cNvPr>
          <p:cNvSpPr txBox="1"/>
          <p:nvPr/>
        </p:nvSpPr>
        <p:spPr>
          <a:xfrm>
            <a:off x="131948" y="702817"/>
            <a:ext cx="1192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Analisando os dois principais múltiplos: o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Bold"/>
              </a:rPr>
              <a:t>P/L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e o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Bold"/>
              </a:rPr>
              <a:t>EV/EBITDA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.</a:t>
            </a:r>
          </a:p>
          <a:p>
            <a:pPr algn="l"/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 Ambos sinalizam uma taxa de retorno medida em tempo (geralmente em anos).</a:t>
            </a:r>
            <a:endParaRPr lang="pt-BR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C49CEA-6E76-CAFC-DEE6-77643551838A}"/>
              </a:ext>
            </a:extLst>
          </p:cNvPr>
          <p:cNvSpPr txBox="1"/>
          <p:nvPr/>
        </p:nvSpPr>
        <p:spPr>
          <a:xfrm>
            <a:off x="83179" y="1280558"/>
            <a:ext cx="11727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caso do P/L significa preço/lucro. O seu cálculo exige o valor de mercado da ação dividido pelo lucro esperado da empresa.</a:t>
            </a:r>
            <a:endParaRPr lang="pt-BR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466A666-B572-E96D-986A-4AD6203B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" y="1845579"/>
            <a:ext cx="12215288" cy="50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6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F576E6-8904-F980-748E-10670CE0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9" y="483511"/>
            <a:ext cx="10788953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7- Outras abordagens -Mercado de Capitais</a:t>
            </a:r>
            <a:b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B496B2-7B5B-B177-A23C-975FD4DD36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noProof="0" smtClean="0"/>
              <a:pPr rtl="0"/>
              <a:t>28</a:t>
            </a:fld>
            <a:endParaRPr lang="pt-BR" noProof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F7A0DD-8979-5C7E-AB00-DC58964BAB61}"/>
              </a:ext>
            </a:extLst>
          </p:cNvPr>
          <p:cNvSpPr txBox="1"/>
          <p:nvPr/>
        </p:nvSpPr>
        <p:spPr>
          <a:xfrm>
            <a:off x="83179" y="384144"/>
            <a:ext cx="108532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>
                <a:solidFill>
                  <a:srgbClr val="808080"/>
                </a:solidFill>
                <a:latin typeface="Aller"/>
              </a:rPr>
              <a:t>-</a:t>
            </a:r>
            <a:r>
              <a:rPr lang="pt-BR" sz="2000" b="1" dirty="0">
                <a:solidFill>
                  <a:srgbClr val="4D4D4D"/>
                </a:solidFill>
                <a:latin typeface="Aller-Bold"/>
              </a:rPr>
              <a:t>Análise por múltiplos –</a:t>
            </a:r>
            <a:r>
              <a:rPr lang="pt-BR" sz="2000" b="1" i="0" u="none" strike="noStrike" baseline="0" dirty="0">
                <a:solidFill>
                  <a:srgbClr val="FF0000"/>
                </a:solidFill>
                <a:latin typeface="Aller"/>
              </a:rPr>
              <a:t>Considera os concorrentes. Compara resultados e preços das ações.</a:t>
            </a:r>
            <a:endParaRPr lang="pt-BR" sz="2000" b="1" dirty="0">
              <a:solidFill>
                <a:srgbClr val="4D4D4D"/>
              </a:solidFill>
              <a:latin typeface="Aller-Bold"/>
            </a:endParaRPr>
          </a:p>
          <a:p>
            <a:pPr algn="l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DEC76D-E9E1-8589-DFB2-0445A6FA2BD5}"/>
              </a:ext>
            </a:extLst>
          </p:cNvPr>
          <p:cNvSpPr txBox="1"/>
          <p:nvPr/>
        </p:nvSpPr>
        <p:spPr>
          <a:xfrm>
            <a:off x="131948" y="702817"/>
            <a:ext cx="1192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Analisando os dois principais múltiplos: o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Bold"/>
              </a:rPr>
              <a:t>P/L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e o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Bold"/>
              </a:rPr>
              <a:t>EV/EBITDA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.</a:t>
            </a:r>
          </a:p>
          <a:p>
            <a:pPr algn="l"/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MinionPro-Regular"/>
              </a:rPr>
              <a:t> Ambos sinalizam uma taxa de retorno medida em tempo (geralmente em anos).</a:t>
            </a:r>
            <a:endParaRPr lang="pt-BR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825AA4-16CD-0A03-51A5-B822509D96C9}"/>
              </a:ext>
            </a:extLst>
          </p:cNvPr>
          <p:cNvSpPr txBox="1"/>
          <p:nvPr/>
        </p:nvSpPr>
        <p:spPr>
          <a:xfrm>
            <a:off x="83179" y="1753028"/>
            <a:ext cx="116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 caso do EV/EBITDA (“Enterprise </a:t>
            </a:r>
            <a:r>
              <a:rPr lang="pt-BR" sz="1800" b="1" i="0" u="none" strike="noStrike" baseline="0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” (Valor da firma)) /EBITDA). </a:t>
            </a:r>
            <a:endParaRPr lang="pt-BR" b="1" dirty="0">
              <a:solidFill>
                <a:schemeClr val="bg1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8C3A84-383E-E8E6-F125-1866710591A1}"/>
              </a:ext>
            </a:extLst>
          </p:cNvPr>
          <p:cNvSpPr txBox="1"/>
          <p:nvPr/>
        </p:nvSpPr>
        <p:spPr>
          <a:xfrm>
            <a:off x="251669" y="2713487"/>
            <a:ext cx="11928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00"/>
                </a:highlight>
                <a:latin typeface="MinionPro-Regular"/>
              </a:rPr>
              <a:t>• </a:t>
            </a:r>
            <a:r>
              <a:rPr lang="pt-BR" sz="1800" b="1" i="0" u="none" strike="noStrike" baseline="0" dirty="0">
                <a:solidFill>
                  <a:schemeClr val="bg1"/>
                </a:solidFill>
                <a:highlight>
                  <a:srgbClr val="00FF00"/>
                </a:highlight>
                <a:latin typeface="MinionPro-Bold"/>
              </a:rPr>
              <a:t>EV </a:t>
            </a:r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00FF00"/>
                </a:highlight>
                <a:latin typeface="MinionPro-Regular"/>
              </a:rPr>
              <a:t>é o valor de mercado de uma empresa representado pelo preço da ação multiplicado pela quantidade de ações somado ao endividamento líquido da mesma.</a:t>
            </a:r>
            <a:endParaRPr lang="pt-BR" sz="1800" b="0" i="0" u="none" strike="noStrike" baseline="0" dirty="0">
              <a:solidFill>
                <a:schemeClr val="bg1"/>
              </a:solidFill>
              <a:highlight>
                <a:srgbClr val="FF00FF"/>
              </a:highlight>
              <a:latin typeface="MinionPro-Regular"/>
            </a:endParaRPr>
          </a:p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highlight>
                  <a:srgbClr val="C0C0C0"/>
                </a:highlight>
                <a:latin typeface="MinionPro-Regular"/>
              </a:rPr>
              <a:t>LAJIDA (EBITDA, na sigla em Inglês): lucro antes de juros, imposto de renda e contribuição social, depreciação e amortização.</a:t>
            </a:r>
            <a:endParaRPr lang="pt-BR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pic>
        <p:nvPicPr>
          <p:cNvPr id="4098" name="Picture 2" descr="EBITDA - Foto de stock de Lucro antes de Juros E Imposto de Renda royalty-free">
            <a:extLst>
              <a:ext uri="{FF2B5EF4-FFF2-40B4-BE49-F238E27FC236}">
                <a16:creationId xmlns:a16="http://schemas.microsoft.com/office/drawing/2014/main" id="{B787E72A-A9E9-86E2-257B-DAE7434FE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135" y="3765454"/>
            <a:ext cx="5359637" cy="30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mpresário atrai aumento do gráfico de seta do ano de crescimento futuro das empresas de 2022 a 2023. Planejamento, oportunidade, desafio e estratégia de negócios. Novas Metas, Planos e Visões para o próximo ano de 2023. - Foto de stock de Negócios royalty-free">
            <a:extLst>
              <a:ext uri="{FF2B5EF4-FFF2-40B4-BE49-F238E27FC236}">
                <a16:creationId xmlns:a16="http://schemas.microsoft.com/office/drawing/2014/main" id="{B16304ED-321A-E08C-9D12-D5B8A12DF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5454"/>
            <a:ext cx="5371867" cy="30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228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51" y="1946247"/>
            <a:ext cx="11099347" cy="360211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Os métodos são mecanismos auxiliares no processo de tomadas de decisões. Além das críticas às abordagens dos métodos, há uma crítica geral no sentido de que os métodos FCD não consideram a FLEXIBILIDADE. O método </a:t>
            </a:r>
            <a:r>
              <a:rPr lang="pt-BR" b="1" dirty="0"/>
              <a:t>OPÇÕES REAIS</a:t>
            </a:r>
            <a:r>
              <a:rPr lang="pt-BR" dirty="0"/>
              <a:t> faz isso.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CBED1ED-96BD-B5E7-ABF5-883E5903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654805"/>
            <a:ext cx="3505200" cy="1181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00B2ABF-90AF-95BD-5033-E3FB1C17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51" y="3654805"/>
            <a:ext cx="2200275" cy="21907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6A0733-5944-E61B-0614-61B3D03B0FCA}"/>
              </a:ext>
            </a:extLst>
          </p:cNvPr>
          <p:cNvSpPr txBox="1"/>
          <p:nvPr/>
        </p:nvSpPr>
        <p:spPr>
          <a:xfrm>
            <a:off x="3208431" y="4968392"/>
            <a:ext cx="8945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OPÇÕES REAIS  = VPL + VALOR DA FLEXIBILIDADE;</a:t>
            </a:r>
          </a:p>
          <a:p>
            <a:r>
              <a:rPr lang="pt-BR" b="1" dirty="0">
                <a:solidFill>
                  <a:schemeClr val="bg1"/>
                </a:solidFill>
                <a:highlight>
                  <a:srgbClr val="00FFFF"/>
                </a:highlight>
              </a:rPr>
              <a:t>Projeto A </a:t>
            </a:r>
            <a:r>
              <a:rPr lang="pt-BR" b="1" dirty="0">
                <a:solidFill>
                  <a:schemeClr val="bg1"/>
                </a:solidFill>
              </a:rPr>
              <a:t>–Fábrica capacidade 100 unidades/mês. </a:t>
            </a:r>
            <a:r>
              <a:rPr lang="pt-BR" b="1" dirty="0">
                <a:solidFill>
                  <a:schemeClr val="bg1"/>
                </a:solidFill>
                <a:highlight>
                  <a:srgbClr val="00FFFF"/>
                </a:highlight>
              </a:rPr>
              <a:t>VPL = R$ 1.000.000,00.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  <a:highlight>
                  <a:srgbClr val="00FFFF"/>
                </a:highlight>
              </a:rPr>
              <a:t>Projeto B </a:t>
            </a:r>
            <a:r>
              <a:rPr lang="pt-BR" b="1" dirty="0">
                <a:solidFill>
                  <a:schemeClr val="bg1"/>
                </a:solidFill>
              </a:rPr>
              <a:t>– Implantação em fases. VPL =R$ 990.000,00 </a:t>
            </a:r>
          </a:p>
          <a:p>
            <a:r>
              <a:rPr lang="pt-BR" b="1" dirty="0">
                <a:solidFill>
                  <a:schemeClr val="bg1"/>
                </a:solidFill>
              </a:rPr>
              <a:t>VALOR DO PROJETO B = R$ 990.000,00  + R$ 18.705,63 </a:t>
            </a:r>
            <a:r>
              <a:rPr lang="pt-BR" b="1" dirty="0">
                <a:solidFill>
                  <a:schemeClr val="bg1"/>
                </a:solidFill>
                <a:highlight>
                  <a:srgbClr val="00FFFF"/>
                </a:highlight>
              </a:rPr>
              <a:t>= R$ 1.008.705,63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224E08-807C-4184-BE76-A8277985568D}"/>
              </a:ext>
            </a:extLst>
          </p:cNvPr>
          <p:cNvSpPr txBox="1"/>
          <p:nvPr/>
        </p:nvSpPr>
        <p:spPr>
          <a:xfrm>
            <a:off x="1359017" y="67112"/>
            <a:ext cx="536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FF0000"/>
                </a:solidFill>
              </a:rPr>
              <a:t>OPÇÕES REAIS</a:t>
            </a:r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money business graph finance chart diagram on economy 3d coin background with growth financial data concept or investment market profit bar and success market stock technology currency report. - Royalty-free Finanças Foto de stock">
            <a:extLst>
              <a:ext uri="{FF2B5EF4-FFF2-40B4-BE49-F238E27FC236}">
                <a16:creationId xmlns:a16="http://schemas.microsoft.com/office/drawing/2014/main" id="{77DE4A31-ED22-22B1-D4C3-53E6326F0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84" y="282011"/>
            <a:ext cx="2406616" cy="233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17A266-65E1-03D8-2105-530464B7E741}"/>
              </a:ext>
            </a:extLst>
          </p:cNvPr>
          <p:cNvSpPr txBox="1"/>
          <p:nvPr/>
        </p:nvSpPr>
        <p:spPr>
          <a:xfrm>
            <a:off x="0" y="111095"/>
            <a:ext cx="10135312" cy="658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Referências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investimentos: histórico, principais ferramentas e mudanças conceituais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o futuro /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Associação de Analistas e Profissionais de Investimentos no Mercado de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Capitais - APIMEC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Comissão de Valores Mobiliários. Rio de Janeiro: CVM, 2017.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230p. : il.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BERK, J.; DE MARZO, P.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Finanças Empresariais. 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São Paulo. Bookman, 2009. 1048p.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BERNSTEIN, Peter L., DAMODARAM, </a:t>
            </a:r>
            <a:r>
              <a:rPr lang="pt-BR" sz="1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Aswath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Administração de Investimentos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São Paulo. Bookman, 2000.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GITMAN, Lawrence. </a:t>
            </a:r>
            <a:r>
              <a:rPr lang="pt-PT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Princípios de Administração Financeira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12</a:t>
            </a:r>
            <a:r>
              <a:rPr lang="pt-PT" sz="1000" kern="100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ed. São Paulo. Editora Pearson., 2010. 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CARMONA, C.U.M.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Finanças Corporativas e Mercados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São Paulo. Atlas, 2009.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investimentos: histórico, principais ferramentas e mudanças conceituais para o futuro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Associação de Analistas e Profissionais de Investimentos no Mercado de Capitais - APIMEC; Comissão de Valores Mobiliários. Rio de Janeiro: CVM, 2017. 230p. : il. Disponível em: </a:t>
            </a:r>
            <a:r>
              <a:rPr lang="pt-PT" sz="1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https://www.gov.br/investidor/pt-br/educacional/publicacoes-educacionais/livros-cvm/livro_top_analise_investimentos.pdf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 Acesso em 22/08/2023.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CVM-COMISSÃO DE VALORES MOBILIÁRIOS. </a:t>
            </a:r>
            <a:r>
              <a:rPr lang="pt-PT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– Mercado de Valores Mobiliários Brasileiro. 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Comissão de Valores Mobiliários. 4ª. Edição. Rio de Janeiro, 2019.380 p. Acesso gratuito, disponível em:  </a:t>
            </a:r>
            <a:r>
              <a:rPr lang="en-US" sz="1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https://www.gov.br/investidor/pt-br/educacional/publicacoes-educacionais/livros-cvm</a:t>
            </a:r>
            <a:r>
              <a:rPr lang="en-US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Acesso em 01/08/2023.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FELIPE, L. M. ; LEISMANN, E. L. . </a:t>
            </a:r>
            <a:r>
              <a:rPr lang="pt-PT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VIABILIDADE EM PROJETOS: COMPARAÇÃO ENTRE OS MÉTODOS DETERMINÍSTICOS E PROBABILÍSTICOS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Revista de Ciências Empresariais da UNIPAR, v. 20, p. 83-106, 2019. Disponível em:   </a:t>
            </a:r>
            <a:r>
              <a:rPr lang="pt-PT" sz="1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https://revistas.unipar.br/index.php/empresarial/article/view/7045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Acesso dia 09/08/2023.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LEISMANN, E.L.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Viabilidade e Risco em Projetos de Investimentos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Revolução E-Book.    Porto Alegre,  2016.  Disponível em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https://www.amazon.com.br/AN%C3%81LISE-VIABILIDADE-RISCO-PROJETOS-INVESTIMENTOS-ebook/dp/B01MR6MZHE/ref=sr_1_2?qid=1692729134&amp;refinements=p_27%3AEDISON+LUIZ+LEISMANN&amp;s=books&amp;sr=1-2</a:t>
            </a:r>
            <a:r>
              <a:rPr lang="pt-PT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Acesso em 22/08/2023</a:t>
            </a:r>
            <a:endParaRPr lang="pt-BR" sz="1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NETO, Alexandre A.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Finanças Corporativas e Valor. 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5ª Edição. São Paulo, Atlas, 2012.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NETO, Alexandre A. 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Matemática Financeira - Edição Universitária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[Digite o Local da Editora]: Grupo GEN, 2017. E-book. ISBN 9788597013139. Disponível em: https://app.minhabiblioteca.com.br/#/books/9788597013139/. Acesso em: 22 ago. 2023.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TRENTO, François Fabiane; LACHOVICZ NETO, Pedro; LEISMANN, Edison Luiz. ESTRATÉGIAS DE DIVERSIFICAÇÃO DE CARTEIRAS INOVADORAS E TRADICIONAIS: UM ESTUDO COM A APLICAÇÃO DO VALUE-AT-RISK. </a:t>
            </a:r>
            <a:r>
              <a:rPr lang="pt-BR" sz="1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Administração de Empresas em Revista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[</a:t>
            </a:r>
            <a:r>
              <a:rPr lang="pt-BR" sz="1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S.l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.], v. 4, n. 26, p. 202 - 232, dez. 2021. ISSN 2316-7548. Disponível em: &lt;</a:t>
            </a:r>
            <a:r>
              <a:rPr lang="pt-BR" sz="1000" u="sng" kern="100" dirty="0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http://revista.unicuritiba.edu.br/</a:t>
            </a:r>
            <a:r>
              <a:rPr lang="pt-BR" sz="1000" u="sng" kern="100" dirty="0" err="1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index.php</a:t>
            </a:r>
            <a:r>
              <a:rPr lang="pt-BR" sz="1000" u="sng" kern="100" dirty="0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000" u="sng" kern="100" dirty="0" err="1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admrevista</a:t>
            </a:r>
            <a:r>
              <a:rPr lang="pt-BR" sz="1000" u="sng" kern="100" dirty="0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000" u="sng" kern="100" dirty="0" err="1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</a:t>
            </a:r>
            <a:r>
              <a:rPr lang="pt-BR" sz="1000" u="sng" kern="100" dirty="0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000" u="sng" kern="100" dirty="0" err="1">
                <a:solidFill>
                  <a:srgbClr val="4495A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pt-BR" sz="1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/4980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&gt;. Acesso em: 01/08/2023.</a:t>
            </a:r>
          </a:p>
        </p:txBody>
      </p:sp>
    </p:spTree>
    <p:extLst>
      <p:ext uri="{BB962C8B-B14F-4D97-AF65-F5344CB8AC3E}">
        <p14:creationId xmlns:p14="http://schemas.microsoft.com/office/powerpoint/2010/main" val="2481461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B3587-6487-EF79-FD3A-B59B60DC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2473529"/>
            <a:ext cx="11915163" cy="3289971"/>
          </a:xfrm>
        </p:spPr>
        <p:txBody>
          <a:bodyPr>
            <a:normAutofit fontScale="90000"/>
          </a:bodyPr>
          <a:lstStyle/>
          <a:p>
            <a:r>
              <a:rPr lang="pt-BR" sz="3600" b="1" u="sng" dirty="0">
                <a:highlight>
                  <a:srgbClr val="FFFF00"/>
                </a:highlight>
              </a:rPr>
              <a:t>Considerações Finais</a:t>
            </a:r>
            <a:br>
              <a:rPr lang="pt-BR" b="1" dirty="0"/>
            </a:br>
            <a:r>
              <a:rPr lang="pt-BR" b="1" dirty="0"/>
              <a:t>Cuidado na utilização dos métodos.</a:t>
            </a:r>
            <a:br>
              <a:rPr lang="pt-BR" b="1" dirty="0"/>
            </a:br>
            <a:r>
              <a:rPr lang="pt-BR" b="1" dirty="0"/>
              <a:t>Premissas são importantes: WACC.</a:t>
            </a:r>
            <a:br>
              <a:rPr lang="pt-BR" b="1" dirty="0"/>
            </a:br>
            <a:r>
              <a:rPr lang="pt-BR" b="1" dirty="0"/>
              <a:t>Projeções de inflação ou Valores Constantes.</a:t>
            </a:r>
            <a:br>
              <a:rPr lang="pt-BR" b="1" dirty="0"/>
            </a:br>
            <a:r>
              <a:rPr lang="pt-BR" b="1" dirty="0"/>
              <a:t> Valores Constantes usar Taxa Real.</a:t>
            </a:r>
            <a:br>
              <a:rPr lang="pt-BR" b="1" dirty="0"/>
            </a:br>
            <a:r>
              <a:rPr lang="pt-BR" b="1" dirty="0"/>
              <a:t>Empresas de Lucro Real. LL + Depreciação=Cash Flow.</a:t>
            </a:r>
            <a:br>
              <a:rPr lang="pt-BR" b="1" dirty="0"/>
            </a:br>
            <a:r>
              <a:rPr lang="pt-BR" b="1" dirty="0"/>
              <a:t>As ferramentas agilizam sobrando mais tempo para o processo de análise.</a:t>
            </a:r>
            <a:br>
              <a:rPr lang="pt-BR" b="1" dirty="0"/>
            </a:br>
            <a:r>
              <a:rPr lang="pt-BR" b="1" dirty="0"/>
              <a:t>Considerar o Risco: análise probabilística.</a:t>
            </a:r>
            <a:br>
              <a:rPr lang="pt-BR" b="1" dirty="0"/>
            </a:br>
            <a:r>
              <a:rPr lang="pt-BR" b="1" dirty="0"/>
              <a:t>Considerar a Administração de carteiras (</a:t>
            </a:r>
            <a:r>
              <a:rPr lang="pt-BR" b="1" i="1" dirty="0"/>
              <a:t>portfolio</a:t>
            </a:r>
            <a:r>
              <a:rPr lang="pt-BR" b="1" dirty="0"/>
              <a:t>) ou seja, a contribuição do projeto no risco global do </a:t>
            </a:r>
            <a:r>
              <a:rPr lang="pt-BR" b="1" i="1" dirty="0"/>
              <a:t>portfolio</a:t>
            </a:r>
            <a:r>
              <a:rPr lang="pt-BR" b="1" dirty="0"/>
              <a:t>. </a:t>
            </a:r>
            <a:br>
              <a:rPr lang="pt-BR" b="1" dirty="0"/>
            </a:br>
            <a:r>
              <a:rPr lang="pt-BR" b="1" dirty="0"/>
              <a:t>Metodologias de Análise de Performance de Administração de </a:t>
            </a:r>
            <a:r>
              <a:rPr lang="pt-BR" b="1" i="1" dirty="0"/>
              <a:t>Portfolio</a:t>
            </a:r>
            <a:r>
              <a:rPr lang="pt-BR" b="1" dirty="0"/>
              <a:t>.</a:t>
            </a:r>
            <a:br>
              <a:rPr lang="pt-BR" b="1" dirty="0"/>
            </a:br>
            <a:endParaRPr lang="pt-BR" b="1" dirty="0"/>
          </a:p>
        </p:txBody>
      </p:sp>
      <p:pic>
        <p:nvPicPr>
          <p:cNvPr id="7172" name="Picture 4" descr="ANÁLISE DE VIABILIDADE E RISCO EM PROJETOS DE INVESTIMENTOS por [EDISON LUIZ LEISMANN]">
            <a:extLst>
              <a:ext uri="{FF2B5EF4-FFF2-40B4-BE49-F238E27FC236}">
                <a16:creationId xmlns:a16="http://schemas.microsoft.com/office/drawing/2014/main" id="{ED80A254-A162-D8B7-9ADF-A93101C2A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175" y="0"/>
            <a:ext cx="31718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C067917-9872-2D53-E4D8-A78F483B057D}"/>
              </a:ext>
            </a:extLst>
          </p:cNvPr>
          <p:cNvSpPr txBox="1"/>
          <p:nvPr/>
        </p:nvSpPr>
        <p:spPr>
          <a:xfrm>
            <a:off x="209725" y="66106"/>
            <a:ext cx="8957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https://p-nt-www-amazon-com-br-kalias.amazon.com.br/AN%C3%81LISE-VIABILIDADE-RISCO-PROJETOS-INVESTIMENTOS-ebook</a:t>
            </a:r>
            <a:r>
              <a:rPr lang="pt-BR" b="1" i="1" dirty="0">
                <a:solidFill>
                  <a:schemeClr val="bg1"/>
                </a:solidFill>
              </a:rPr>
              <a:t> </a:t>
            </a:r>
            <a:r>
              <a:rPr lang="pt-BR" dirty="0"/>
              <a:t>/dp/B01MR6MZHE</a:t>
            </a:r>
          </a:p>
        </p:txBody>
      </p:sp>
    </p:spTree>
    <p:extLst>
      <p:ext uri="{BB962C8B-B14F-4D97-AF65-F5344CB8AC3E}">
        <p14:creationId xmlns:p14="http://schemas.microsoft.com/office/powerpoint/2010/main" val="421340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ítulo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 </a:t>
            </a:r>
          </a:p>
          <a:p>
            <a:pPr rtl="0"/>
            <a:endParaRPr lang="pt-BR" dirty="0"/>
          </a:p>
        </p:txBody>
      </p:sp>
      <p:pic>
        <p:nvPicPr>
          <p:cNvPr id="13" name="Espaço Reservado para Imagem 12" descr="Retrato de um membro da equipe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5AD5579-F4E5-E90E-1EF7-5206E594F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2" y="2450495"/>
            <a:ext cx="4903377" cy="610863"/>
          </a:xfrm>
        </p:spPr>
        <p:txBody>
          <a:bodyPr>
            <a:normAutofit fontScale="90000"/>
          </a:bodyPr>
          <a:lstStyle/>
          <a:p>
            <a:r>
              <a:rPr lang="pt-BR" dirty="0"/>
              <a:t>Exercício e </a:t>
            </a:r>
            <a:r>
              <a:rPr lang="pt-BR" dirty="0" err="1"/>
              <a:t>Avaliãção</a:t>
            </a:r>
            <a:br>
              <a:rPr lang="pt-BR" dirty="0"/>
            </a:br>
            <a:r>
              <a:rPr lang="pt-BR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35538A3-C7C1-4B2D-EBC2-BDF79F1D6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16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Peso 1,0 na nota semestral.  </a:t>
            </a:r>
            <a:endParaRPr lang="pt-BR" sz="12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7581C9E-0A76-3E89-9E00-4C20E335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pic>
        <p:nvPicPr>
          <p:cNvPr id="6" name="Picture 2" descr="Big data technology and data science illustration. Data flow concept. Querying, analysing, visualizing complex information. Neural network for artificial intelligence. Data mining. Business analytics. - Royalty-free Dados Ilustração de stock">
            <a:extLst>
              <a:ext uri="{FF2B5EF4-FFF2-40B4-BE49-F238E27FC236}">
                <a16:creationId xmlns:a16="http://schemas.microsoft.com/office/drawing/2014/main" id="{1EAC9AEC-58C7-BA09-0D23-72EED3881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341" y="0"/>
            <a:ext cx="3917659" cy="22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C8DD5A1-90A9-2C6C-A7A3-79B1A2E32D25}"/>
              </a:ext>
            </a:extLst>
          </p:cNvPr>
          <p:cNvSpPr txBox="1"/>
          <p:nvPr/>
        </p:nvSpPr>
        <p:spPr>
          <a:xfrm>
            <a:off x="197140" y="120594"/>
            <a:ext cx="6631499" cy="5661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0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Exercício de fixação. Avaliação-Equipe de até 3 alunos. </a:t>
            </a:r>
            <a:r>
              <a:rPr lang="pt-BR" sz="20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Considere uma empresa que está iniciando um novo projeto. Está adquirindo um Equipamento ao custo atual de R$ 1.000.000,00. Para instalar o equipamento, treinar o pessoal que vai operá-lo, são necessários mais R$ 200.000,00.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Também, é estimado um Ciclo Financeiro de 30 dias para as operações desse projeto. Com a previsão de vendas de R$ 50.000,00 por dia, corresponde a NCG de R$ 1.500.000,00, parte componente e relevante do Investimento inicial. 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Desta forma </a:t>
            </a:r>
            <a:r>
              <a:rPr lang="pt-BR" sz="1800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Investimento Inicial</a:t>
            </a:r>
            <a:r>
              <a:rPr lang="pt-BR" sz="1800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será de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R$ 2.700.000,00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vida útil do projeto é considerada em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meses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com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Valor Residual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20% do investimento inicial de R$ 1 milhão, ou seja, </a:t>
            </a:r>
            <a:r>
              <a:rPr lang="pt-BR" sz="1800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R$ 200.000,00 + os recursos utilizados para o financiamento das necessidades de capital de giro, que retornam ao projeto: R$ 1,5 milhão, totalizando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R$ 1.700.000,00</a:t>
            </a:r>
            <a:r>
              <a:rPr lang="pt-BR" sz="1800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-O Custo de Capital da empresa é de </a:t>
            </a:r>
            <a:r>
              <a:rPr lang="pt-BR" sz="1800" b="1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2% a.m</a:t>
            </a:r>
            <a:r>
              <a:rPr lang="pt-BR" sz="1800" u="sng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esta é a taxa a ser considerada como TMA-Taxa Mínima de Atratividade do Projeto. 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61AC540-25A5-C616-DC3C-CF6EA20873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8639" y="5719418"/>
            <a:ext cx="4914900" cy="58879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highlight>
                  <a:srgbClr val="00FFFF"/>
                </a:highlight>
              </a:rPr>
              <a:t>Não esqueça de fazer a recomendação de ACEITAÇÃO/REJEIÇÃO do projeto com base nos métodos.</a:t>
            </a:r>
          </a:p>
          <a:p>
            <a:r>
              <a:rPr lang="pt-BR" dirty="0">
                <a:solidFill>
                  <a:schemeClr val="bg1"/>
                </a:solidFill>
                <a:highlight>
                  <a:srgbClr val="00FFFF"/>
                </a:highlight>
              </a:rPr>
              <a:t>Lembre-se que para um ÚNICO PROJETO, os métodos convergem para uma mesma decisão.</a:t>
            </a:r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85589052-4B37-E080-037F-CA433B801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51637"/>
              </p:ext>
            </p:extLst>
          </p:nvPr>
        </p:nvGraphicFramePr>
        <p:xfrm>
          <a:off x="8818227" y="4192612"/>
          <a:ext cx="2095849" cy="909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10" name="Objeto 9">
                        <a:extLst>
                          <a:ext uri="{FF2B5EF4-FFF2-40B4-BE49-F238E27FC236}">
                            <a16:creationId xmlns:a16="http://schemas.microsoft.com/office/drawing/2014/main" id="{85589052-4B37-E080-037F-CA433B801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8227" y="4192612"/>
                        <a:ext cx="2095849" cy="909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684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2376AD9-505C-9433-8313-B7ADB6787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139" y="176779"/>
            <a:ext cx="4903377" cy="1057791"/>
          </a:xfrm>
        </p:spPr>
        <p:txBody>
          <a:bodyPr>
            <a:normAutofit fontScale="25000" lnSpcReduction="20000"/>
          </a:bodyPr>
          <a:lstStyle/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4800" kern="0" dirty="0">
                <a:solidFill>
                  <a:srgbClr val="3440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Programa de Integração Social (PIS): 0,65%;</a:t>
            </a:r>
            <a:endParaRPr lang="pt-BR" sz="4800" kern="100" dirty="0">
              <a:solidFill>
                <a:srgbClr val="34404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4800" kern="0" dirty="0">
                <a:solidFill>
                  <a:srgbClr val="3440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Contribuição para o Financiamento da Seguridade Social (COFINS): 3%. </a:t>
            </a:r>
            <a:endParaRPr lang="pt-BR" sz="4800" kern="100" dirty="0">
              <a:solidFill>
                <a:srgbClr val="34404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4800" kern="0" dirty="0">
                <a:solidFill>
                  <a:srgbClr val="3440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Demais atividades que não sejam prestações de serviços: 8% das vendas para calcular o IRPJ= Até 20.000,00 15% e adicional de 10% do que ultrapassa e CSLL=9%. Exemplo: Faturamento 1.500.000,00 x 8% = 120.000,00. Sobre os R$ 20.000,00 x 15% = 3.000,00 + 25% sobre os 100.000,00 = 25.000,00 totalizando R$ 28.000,00 de IRPJ. Mais 9% dos 120.000,00 como CSLL = R$ 10.800,00, totalizando R$ 38.800,00 de IRPJ e CSLL, o que corresponde a 2,5867% do faturamento. Mais 3,65% sobre o faturamento referente a PIS e COFINS. </a:t>
            </a:r>
            <a:endParaRPr lang="pt-BR" sz="4800" kern="100" dirty="0">
              <a:solidFill>
                <a:srgbClr val="34404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4800" kern="0" dirty="0">
                <a:solidFill>
                  <a:srgbClr val="3440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de Tributos a serem descontados na formulação do Fluxo de Caixa = </a:t>
            </a:r>
            <a:r>
              <a:rPr lang="pt-BR" sz="4800" b="1" kern="0" dirty="0">
                <a:solidFill>
                  <a:srgbClr val="34404D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6,2367%</a:t>
            </a:r>
            <a:r>
              <a:rPr lang="pt-BR" sz="4800" kern="0" dirty="0">
                <a:solidFill>
                  <a:srgbClr val="3440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sobre o faturamento.</a:t>
            </a:r>
            <a:endParaRPr lang="pt-BR" sz="4800" kern="100" dirty="0">
              <a:solidFill>
                <a:srgbClr val="34404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C1149A-1C70-DCC4-F14C-4EB2408DA0D4}"/>
              </a:ext>
            </a:extLst>
          </p:cNvPr>
          <p:cNvSpPr txBox="1"/>
          <p:nvPr/>
        </p:nvSpPr>
        <p:spPr>
          <a:xfrm>
            <a:off x="255863" y="117786"/>
            <a:ext cx="8560965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Considere a empresa como sendo enquadrada Lucro Presumido. </a:t>
            </a:r>
            <a:endParaRPr lang="pt-BR" sz="1600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AF9FA28-F5DA-3841-B468-C57239303ED4}"/>
              </a:ext>
            </a:extLst>
          </p:cNvPr>
          <p:cNvSpPr txBox="1"/>
          <p:nvPr/>
        </p:nvSpPr>
        <p:spPr>
          <a:xfrm>
            <a:off x="266343" y="491863"/>
            <a:ext cx="6098796" cy="394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Diante disso, monte o Fluxo de Caixa e aplique as 9 técnicas: VPL, VPLA, TIR, MTIR, IL, TR, </a:t>
            </a:r>
            <a:r>
              <a:rPr lang="pt-BR" sz="1800" kern="100" dirty="0" err="1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Payback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Tradicional e </a:t>
            </a:r>
            <a:r>
              <a:rPr lang="pt-BR" sz="1800" kern="100" dirty="0" err="1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Payback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Descontado. Forneça orientação ao tomador de decisão sobre a Aceitação/Rejeição do Projeto. Faça considerações sobre o Risco (Análise de Sensibilidade, Análise de Cenários e Análise de Risco)</a:t>
            </a:r>
            <a:endParaRPr lang="pt-BR" sz="1400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Trabalho em equipe de três pessoas. Gerar relatório de uma página.</a:t>
            </a:r>
            <a:endParaRPr lang="pt-BR" sz="1400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Vendas mensais: 400.000,00. CMV = 200.000,00. Impostos 6,24%. Custo Fixo TOTAL Mensal: CFT= 50.000,00.</a:t>
            </a:r>
            <a:endParaRPr lang="pt-BR" sz="1400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Exigência de retorno pelo método </a:t>
            </a:r>
            <a:r>
              <a:rPr lang="pt-BR" sz="1800" kern="100" dirty="0" err="1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Payback</a:t>
            </a:r>
            <a:r>
              <a:rPr lang="pt-BR" sz="1800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Descontado inferior a 48 meses.</a:t>
            </a:r>
            <a:endParaRPr lang="pt-BR" sz="1400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FFCB130-DC68-D82A-3079-A35D9950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39" y="3252221"/>
            <a:ext cx="552942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80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9F0414C-DA42-1E37-3B96-CFA12493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0" y="466597"/>
            <a:ext cx="11689119" cy="59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Técnicas de Análise de Investimentos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369332"/>
          </a:xfrm>
        </p:spPr>
        <p:txBody>
          <a:bodyPr rtlCol="0"/>
          <a:lstStyle/>
          <a:p>
            <a:pPr rtl="0"/>
            <a:r>
              <a:rPr lang="pt-BR"/>
              <a:t>01. Introdução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6331" y="2579132"/>
            <a:ext cx="2133600" cy="919077"/>
          </a:xfrm>
        </p:spPr>
        <p:txBody>
          <a:bodyPr rtlCol="0"/>
          <a:lstStyle/>
          <a:p>
            <a:pPr rtl="0"/>
            <a:r>
              <a:rPr lang="pt-BR" dirty="0"/>
              <a:t>Importância no processo de planejamento de longo prazo. Relações com o Custo de Capital</a:t>
            </a:r>
          </a:p>
          <a:p>
            <a:pPr rtl="0"/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615301"/>
          </a:xfrm>
        </p:spPr>
        <p:txBody>
          <a:bodyPr rtlCol="0"/>
          <a:lstStyle/>
          <a:p>
            <a:pPr rtl="0"/>
            <a:r>
              <a:rPr lang="pt-BR" dirty="0"/>
              <a:t>02. Ferramentas</a:t>
            </a:r>
          </a:p>
          <a:p>
            <a:pPr rtl="0"/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541465"/>
            <a:ext cx="2128157" cy="742279"/>
          </a:xfrm>
        </p:spPr>
        <p:txBody>
          <a:bodyPr rtlCol="0"/>
          <a:lstStyle/>
          <a:p>
            <a:pPr rtl="0"/>
            <a:r>
              <a:rPr lang="pt-BR" dirty="0"/>
              <a:t>-HP12 C</a:t>
            </a:r>
          </a:p>
          <a:p>
            <a:pPr rtl="0"/>
            <a:r>
              <a:rPr lang="pt-BR" dirty="0"/>
              <a:t>Microsoft Excel.</a:t>
            </a:r>
          </a:p>
          <a:p>
            <a:pPr rtl="0"/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369332"/>
          </a:xfrm>
        </p:spPr>
        <p:txBody>
          <a:bodyPr rtlCol="0"/>
          <a:lstStyle/>
          <a:p>
            <a:pPr rtl="0"/>
            <a:r>
              <a:rPr lang="pt-BR" dirty="0"/>
              <a:t>03. Referências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8519" y="4943919"/>
            <a:ext cx="2133600" cy="742279"/>
          </a:xfrm>
        </p:spPr>
        <p:txBody>
          <a:bodyPr rtlCol="0"/>
          <a:lstStyle/>
          <a:p>
            <a:pPr rtl="0"/>
            <a:r>
              <a:rPr lang="pt-BR" dirty="0"/>
              <a:t>Autores das áreas de Administração, Ciências Contábeis e Economia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608496"/>
          </a:xfrm>
        </p:spPr>
        <p:txBody>
          <a:bodyPr rtlCol="0"/>
          <a:lstStyle/>
          <a:p>
            <a:pPr rtl="0"/>
            <a:r>
              <a:rPr lang="pt-BR" dirty="0"/>
              <a:t>04. Análise Crítica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8"/>
            <a:ext cx="2128157" cy="742279"/>
          </a:xfrm>
        </p:spPr>
        <p:txBody>
          <a:bodyPr rtlCol="0"/>
          <a:lstStyle/>
          <a:p>
            <a:pPr rtl="0"/>
            <a:r>
              <a:rPr lang="pt-BR" dirty="0"/>
              <a:t>É necessário observar as críticas e cuidados ao utilizar cada uma das técnicas.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369332"/>
          </a:xfrm>
        </p:spPr>
        <p:txBody>
          <a:bodyPr rtlCol="0"/>
          <a:lstStyle/>
          <a:p>
            <a:pPr rtl="0"/>
            <a:r>
              <a:rPr lang="pt-BR" dirty="0"/>
              <a:t>05. Quais são as Técnicas?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8"/>
            <a:ext cx="2129245" cy="742279"/>
          </a:xfrm>
        </p:spPr>
        <p:txBody>
          <a:bodyPr rtlCol="0"/>
          <a:lstStyle/>
          <a:p>
            <a:pPr rtl="0"/>
            <a:r>
              <a:rPr lang="pt-BR" dirty="0"/>
              <a:t>Apresentação, crítica e exemplos.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1-Introdução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028851" cy="2795232"/>
          </a:xfrm>
        </p:spPr>
        <p:txBody>
          <a:bodyPr rtlCol="0"/>
          <a:lstStyle/>
          <a:p>
            <a:pPr rtl="0"/>
            <a:r>
              <a:rPr lang="pt-BR" b="1" dirty="0"/>
              <a:t>Orçamento de Capital</a:t>
            </a:r>
          </a:p>
          <a:p>
            <a:pPr rtl="0"/>
            <a:r>
              <a:rPr lang="pt-BR" b="1" dirty="0"/>
              <a:t>Valor do dinheiro no tempo</a:t>
            </a:r>
          </a:p>
          <a:p>
            <a:pPr rtl="0"/>
            <a:r>
              <a:rPr lang="pt-BR" b="1" dirty="0"/>
              <a:t>Custo Médio Ponderado de Capital (CMPC ou WACC)</a:t>
            </a:r>
          </a:p>
          <a:p>
            <a:pPr rtl="0"/>
            <a:r>
              <a:rPr lang="pt-BR" b="1" dirty="0"/>
              <a:t>Custo Marginal? Custo da Estrutura Financeira?</a:t>
            </a:r>
          </a:p>
          <a:p>
            <a:pPr rtl="0"/>
            <a:r>
              <a:rPr lang="pt-BR" b="1" dirty="0"/>
              <a:t>Diferentes abordagens:</a:t>
            </a:r>
          </a:p>
          <a:p>
            <a:pPr rtl="0"/>
            <a:r>
              <a:rPr lang="pt-BR" b="1" dirty="0"/>
              <a:t>-</a:t>
            </a:r>
            <a:r>
              <a:rPr lang="pt-BR" b="1" dirty="0">
                <a:highlight>
                  <a:srgbClr val="00FF00"/>
                </a:highlight>
              </a:rPr>
              <a:t>Análise de Projetos (viabilidade Econômica/Financeira.</a:t>
            </a:r>
          </a:p>
          <a:p>
            <a:pPr rtl="0"/>
            <a:r>
              <a:rPr lang="pt-BR" b="1" dirty="0"/>
              <a:t>-Abordagem Mercado de Capitais.</a:t>
            </a:r>
          </a:p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5</a:t>
            </a:fld>
            <a:endParaRPr lang="pt-BR"/>
          </a:p>
        </p:txBody>
      </p:sp>
      <p:pic>
        <p:nvPicPr>
          <p:cNvPr id="53" name="Espaço Reservado para Imagem 52" descr="Lâmpadas Deslocada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ço Reservado para Imagem 19" descr="Close de Mudas em Preto e Branco 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2612" y="67111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794" y="4855626"/>
            <a:ext cx="6339364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u="sng" dirty="0"/>
              <a:t>2-Risco X Retorno</a:t>
            </a:r>
            <a:br>
              <a:rPr lang="pt-BR" u="sng" dirty="0"/>
            </a:br>
            <a:br>
              <a:rPr lang="pt-BR" u="sng" dirty="0"/>
            </a:br>
            <a:r>
              <a:rPr lang="pt-BR" u="sng" dirty="0"/>
              <a:t>LONGO PRAZO</a:t>
            </a:r>
            <a:br>
              <a:rPr lang="pt-BR" dirty="0"/>
            </a:br>
            <a:r>
              <a:rPr lang="pt-BR" dirty="0"/>
              <a:t>a) Novos projetos</a:t>
            </a:r>
            <a:br>
              <a:rPr lang="pt-BR" dirty="0"/>
            </a:br>
            <a:r>
              <a:rPr lang="pt-BR" dirty="0"/>
              <a:t>b) Substituição de Equipamentos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Analisar na perspectiva do Risco X Retorno.</a:t>
            </a:r>
            <a:br>
              <a:rPr lang="pt-BR" dirty="0"/>
            </a:br>
            <a:r>
              <a:rPr lang="pt-BR" dirty="0"/>
              <a:t>Análise incremental.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E3DF86F-1B1D-9985-6E11-9409F39E31C8}"/>
              </a:ext>
            </a:extLst>
          </p:cNvPr>
          <p:cNvSpPr txBox="1"/>
          <p:nvPr/>
        </p:nvSpPr>
        <p:spPr>
          <a:xfrm>
            <a:off x="503339" y="419450"/>
            <a:ext cx="108721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3-As técnicas de Análise de Investimentos: Risco X Retorno.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426F7E-F03C-B1FE-B628-E2D7EF8B25EB}"/>
              </a:ext>
            </a:extLst>
          </p:cNvPr>
          <p:cNvSpPr txBox="1"/>
          <p:nvPr/>
        </p:nvSpPr>
        <p:spPr>
          <a:xfrm>
            <a:off x="362124" y="999689"/>
            <a:ext cx="1087213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800" b="1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técnicas estão focadas no RETORNO, mas devem ser vistas de forma ampliada, incorporando a ANÁLISE DO </a:t>
            </a:r>
            <a:r>
              <a:rPr lang="pt-BR" sz="3200" b="1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RISCO: </a:t>
            </a:r>
          </a:p>
          <a:p>
            <a:endParaRPr lang="pt-BR" sz="3200" b="1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400" b="1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Cenários</a:t>
            </a:r>
          </a:p>
          <a:p>
            <a:r>
              <a:rPr lang="pt-BR" sz="2400" b="1" kern="1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Sensibilidade</a:t>
            </a:r>
          </a:p>
          <a:p>
            <a:r>
              <a:rPr lang="pt-BR" sz="2400" b="1" kern="1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Risco (Probabilidade/simulação de Monte Carlo)</a:t>
            </a:r>
          </a:p>
          <a:p>
            <a:r>
              <a:rPr lang="pt-BR" sz="2400" b="1" kern="1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Geração de um Fluxo de Caixa probabilístico.</a:t>
            </a:r>
          </a:p>
          <a:p>
            <a:endParaRPr lang="pt-BR" sz="2400" b="1" kern="100" dirty="0">
              <a:solidFill>
                <a:schemeClr val="bg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400" b="1" kern="100" dirty="0">
                <a:solidFill>
                  <a:schemeClr val="bg1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FLUXOS DE CAIXA RELEVANTES:</a:t>
            </a:r>
          </a:p>
          <a:p>
            <a:r>
              <a:rPr lang="pt-BR" sz="2400" b="1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Investimento Inicial</a:t>
            </a:r>
          </a:p>
          <a:p>
            <a:r>
              <a:rPr lang="pt-BR" sz="2400" b="1" kern="100" dirty="0">
                <a:solidFill>
                  <a:schemeClr val="bg1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Fluxo Operacional</a:t>
            </a:r>
          </a:p>
          <a:p>
            <a:r>
              <a:rPr lang="pt-BR" sz="2400" b="1" kern="100" dirty="0">
                <a:solidFill>
                  <a:schemeClr val="bg1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Fluxo Terminal (ou P</a:t>
            </a:r>
            <a:r>
              <a:rPr lang="pt-BR" sz="2400" b="1" kern="100" dirty="0">
                <a:solidFill>
                  <a:schemeClr val="bg1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erpetuidade)</a:t>
            </a:r>
            <a:endParaRPr lang="pt-BR" sz="2400" b="1" kern="100" dirty="0">
              <a:solidFill>
                <a:schemeClr val="bg1"/>
              </a:solidFill>
              <a:effectLst/>
              <a:highlight>
                <a:srgbClr val="00FFFF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Avatar, Avatares, Tesoura">
            <a:extLst>
              <a:ext uri="{FF2B5EF4-FFF2-40B4-BE49-F238E27FC236}">
                <a16:creationId xmlns:a16="http://schemas.microsoft.com/office/drawing/2014/main" id="{3316605C-A1DB-BFC9-F625-B5A2C98C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468" y="3976520"/>
            <a:ext cx="2839673" cy="28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6C32AD-4B99-71E8-0FE6-0C83E2E77C0B}"/>
              </a:ext>
            </a:extLst>
          </p:cNvPr>
          <p:cNvSpPr txBox="1"/>
          <p:nvPr/>
        </p:nvSpPr>
        <p:spPr>
          <a:xfrm>
            <a:off x="10310769" y="4270820"/>
            <a:ext cx="169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highlight>
                  <a:srgbClr val="00FFFF"/>
                </a:highlight>
              </a:rPr>
              <a:t>RETORNOS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F94DAB-C303-A328-58F2-A021E7DC1C90}"/>
              </a:ext>
            </a:extLst>
          </p:cNvPr>
          <p:cNvSpPr txBox="1"/>
          <p:nvPr/>
        </p:nvSpPr>
        <p:spPr>
          <a:xfrm>
            <a:off x="10748395" y="6159741"/>
            <a:ext cx="169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highlight>
                  <a:srgbClr val="00FFFF"/>
                </a:highlight>
              </a:rPr>
              <a:t>RISCOS</a:t>
            </a:r>
          </a:p>
        </p:txBody>
      </p:sp>
    </p:spTree>
    <p:extLst>
      <p:ext uri="{BB962C8B-B14F-4D97-AF65-F5344CB8AC3E}">
        <p14:creationId xmlns:p14="http://schemas.microsoft.com/office/powerpoint/2010/main" val="224737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17" y="517525"/>
            <a:ext cx="10000539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4- Técnicas de análise de investimentos</a:t>
            </a:r>
            <a:br>
              <a:rPr lang="pt-BR" dirty="0"/>
            </a:br>
            <a:r>
              <a:rPr lang="pt-BR" dirty="0"/>
              <a:t>TIR-Taxa Interna de Retorno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0D365-5BAA-7ABA-AE94-2C3CA46B4318}"/>
              </a:ext>
            </a:extLst>
          </p:cNvPr>
          <p:cNvSpPr txBox="1"/>
          <p:nvPr/>
        </p:nvSpPr>
        <p:spPr>
          <a:xfrm>
            <a:off x="142612" y="1243548"/>
            <a:ext cx="1213327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TIR</a:t>
            </a:r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-Taxa Interna de Retorno (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IRR-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Interest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 Rate </a:t>
            </a:r>
            <a:r>
              <a:rPr lang="pt-BR" sz="20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Return</a:t>
            </a:r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), ou 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XTIR </a:t>
            </a:r>
            <a:r>
              <a:rPr lang="pt-BR" sz="2000" dirty="0">
                <a:solidFill>
                  <a:srgbClr val="002060"/>
                </a:solidFill>
                <a:highlight>
                  <a:srgbClr val="FFFF00"/>
                </a:highlight>
              </a:rPr>
              <a:t>para Fluxo de caixa com datas.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MTIR-Taxa Interna de Retorno Modificada. *CET-Custo Efetivo Total- utiliza a técnica.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-Vantagem:  Comparabilidade, pois é uma taxa (%).  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-Comparação com a TMA-Taxa Mínima de Atratividade /Custo dos recurso ou Taxa Efetiva do financiamento.</a:t>
            </a:r>
          </a:p>
          <a:p>
            <a:pPr>
              <a:spcAft>
                <a:spcPts val="600"/>
              </a:spcAft>
            </a:pPr>
            <a:r>
              <a:rPr lang="pt-BR" sz="2000" b="1" i="1" u="sng" dirty="0">
                <a:solidFill>
                  <a:srgbClr val="002060"/>
                </a:solidFill>
              </a:rPr>
              <a:t>Apresenta dois problemas</a:t>
            </a:r>
            <a:r>
              <a:rPr lang="pt-BR" sz="2000" dirty="0">
                <a:solidFill>
                  <a:srgbClr val="002060"/>
                </a:solidFill>
              </a:rPr>
              <a:t>: 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dirty="0">
                <a:solidFill>
                  <a:srgbClr val="002060"/>
                </a:solidFill>
              </a:rPr>
              <a:t>considera o </a:t>
            </a:r>
            <a:r>
              <a:rPr lang="pt-BR" sz="2000" b="1" i="1" u="sng" dirty="0">
                <a:solidFill>
                  <a:srgbClr val="002060"/>
                </a:solidFill>
                <a:highlight>
                  <a:srgbClr val="FFFF00"/>
                </a:highlight>
              </a:rPr>
              <a:t>reinvestimento automático dos fluxos intermediários </a:t>
            </a:r>
            <a:r>
              <a:rPr lang="pt-BR" sz="2000" dirty="0">
                <a:solidFill>
                  <a:srgbClr val="002060"/>
                </a:solidFill>
              </a:rPr>
              <a:t>à própria taxa calculada privilegiando projetos com fluxos maiores no início. 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dirty="0">
                <a:solidFill>
                  <a:srgbClr val="002060"/>
                </a:solidFill>
              </a:rPr>
              <a:t>Só é recomendável em </a:t>
            </a:r>
            <a:r>
              <a:rPr lang="pt-BR" sz="2000" b="1" i="1" u="sng" dirty="0">
                <a:solidFill>
                  <a:srgbClr val="002060"/>
                </a:solidFill>
              </a:rPr>
              <a:t>Fluxos de Caixa Convencionais</a:t>
            </a:r>
            <a:r>
              <a:rPr lang="pt-BR" sz="2000" dirty="0">
                <a:solidFill>
                  <a:srgbClr val="00206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pt-BR" sz="2000" dirty="0">
                <a:solidFill>
                  <a:srgbClr val="002060"/>
                </a:solidFill>
              </a:rPr>
              <a:t>- - - - - - - -  - - - - - - -  -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dirty="0">
                <a:solidFill>
                  <a:srgbClr val="002060"/>
                </a:solidFill>
              </a:rPr>
              <a:t>É a Taxa que torna o </a:t>
            </a: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VPL=0.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Critério de decisão TIR&gt; TMA (Custo de Capital).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Conjunto de projetos: ordenar da maior para a menor.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r>
              <a:rPr lang="pt-BR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O Custo de Capital é a “linha de corte”.</a:t>
            </a:r>
          </a:p>
          <a:p>
            <a:pPr marL="457200" indent="-457200">
              <a:spcAft>
                <a:spcPts val="600"/>
              </a:spcAft>
              <a:buAutoNum type="alphaLcParenR"/>
            </a:pPr>
            <a:endParaRPr lang="pt-BR" sz="2000" b="1" dirty="0">
              <a:solidFill>
                <a:srgbClr val="002060"/>
              </a:solidFill>
              <a:highlight>
                <a:srgbClr val="FFFF00"/>
              </a:highlight>
            </a:endParaRPr>
          </a:p>
          <a:p>
            <a:pPr marL="457200" indent="-457200">
              <a:spcAft>
                <a:spcPts val="600"/>
              </a:spcAft>
              <a:buAutoNum type="alphaLcParenR"/>
            </a:pPr>
            <a:endParaRPr lang="pt-BR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pt-BR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4076F583-809E-B429-9375-937826D69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960508"/>
              </p:ext>
            </p:extLst>
          </p:nvPr>
        </p:nvGraphicFramePr>
        <p:xfrm>
          <a:off x="6492626" y="4098175"/>
          <a:ext cx="5783263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120900" imgH="482600" progId="Equation.3">
                  <p:embed/>
                </p:oleObj>
              </mc:Choice>
              <mc:Fallback>
                <p:oleObj name="Equação" r:id="rId3" imgW="2120900" imgH="482600" progId="Equation.3">
                  <p:embed/>
                  <p:pic>
                    <p:nvPicPr>
                      <p:cNvPr id="10" name="Object 3">
                        <a:extLst>
                          <a:ext uri="{FF2B5EF4-FFF2-40B4-BE49-F238E27FC236}">
                            <a16:creationId xmlns:a16="http://schemas.microsoft.com/office/drawing/2014/main" id="{4076F583-809E-B429-9375-937826D69C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626" y="4098175"/>
                        <a:ext cx="5783263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35" y="157610"/>
            <a:ext cx="10000539" cy="6108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Principais técnicas: TIR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EB5886-8023-09BF-F9DC-D57E88BF4274}"/>
              </a:ext>
            </a:extLst>
          </p:cNvPr>
          <p:cNvSpPr txBox="1"/>
          <p:nvPr/>
        </p:nvSpPr>
        <p:spPr>
          <a:xfrm>
            <a:off x="92279" y="981512"/>
            <a:ext cx="1167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Formalmente, em: NETO, Alexandre A. (2017), em Matemática Financeira –Edição Universitária, apresenta a TIR como: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DCF6F4-DAF0-840A-8837-1C8443B8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1785"/>
            <a:ext cx="12192000" cy="50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823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2237567.tgt.Office_49129298_TF78853419_Win32_OJ110714667.potx" id="{C353CE3D-D7F0-422D-A216-52C18635942F}" vid="{EE103BC0-2632-4BBB-A623-0112C1D09C7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{4A367703-AA21-4533-8E7D-0E5D8823BC09}tf78853419_win32</Template>
  <TotalTime>1052</TotalTime>
  <Words>3105</Words>
  <Application>Microsoft Office PowerPoint</Application>
  <PresentationFormat>Widescreen</PresentationFormat>
  <Paragraphs>239</Paragraphs>
  <Slides>34</Slides>
  <Notes>18</Notes>
  <HiddenSlides>0</HiddenSlides>
  <MMClips>0</MMClips>
  <ScaleCrop>false</ScaleCrop>
  <HeadingPairs>
    <vt:vector size="8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34</vt:i4>
      </vt:variant>
    </vt:vector>
  </HeadingPairs>
  <TitlesOfParts>
    <vt:vector size="50" baseType="lpstr">
      <vt:lpstr>Aller</vt:lpstr>
      <vt:lpstr>Aller-Bold</vt:lpstr>
      <vt:lpstr>Arial</vt:lpstr>
      <vt:lpstr>Calibri</vt:lpstr>
      <vt:lpstr>Cambria Math</vt:lpstr>
      <vt:lpstr>Franklin Gothic Book</vt:lpstr>
      <vt:lpstr>Franklin Gothic Demi</vt:lpstr>
      <vt:lpstr>MinionPro-Bold</vt:lpstr>
      <vt:lpstr>MinionPro-Regular</vt:lpstr>
      <vt:lpstr>roboto</vt:lpstr>
      <vt:lpstr>Symbol</vt:lpstr>
      <vt:lpstr>Times New Roman</vt:lpstr>
      <vt:lpstr>Wingdings</vt:lpstr>
      <vt:lpstr>Tema 1</vt:lpstr>
      <vt:lpstr>Equação</vt:lpstr>
      <vt:lpstr>Worksheet</vt:lpstr>
      <vt:lpstr>Técnicas de Análise de Investimentos</vt:lpstr>
      <vt:lpstr>Apresentação do PowerPoint</vt:lpstr>
      <vt:lpstr>Apresentação do PowerPoint</vt:lpstr>
      <vt:lpstr>Técnicas de Análise de Investimentos</vt:lpstr>
      <vt:lpstr>1-Introdução</vt:lpstr>
      <vt:lpstr>2-Risco X Retorno  LONGO PRAZO a) Novos projetos b) Substituição de Equipamentos  Analisar na perspectiva do Risco X Retorno. Análise incremental.</vt:lpstr>
      <vt:lpstr>Apresentação do PowerPoint</vt:lpstr>
      <vt:lpstr>4- Técnicas de análise de investimentos TIR-Taxa Interna de Retorno</vt:lpstr>
      <vt:lpstr>Principais técnicas: TIR</vt:lpstr>
      <vt:lpstr>MTIR  A MTIR corrige um dos principais problemas da TIR – O reinvestimento/financiamento dos valores intermediários positivos ou negativos.</vt:lpstr>
      <vt:lpstr>XTIR  -Cronograma-datas</vt:lpstr>
      <vt:lpstr>VPL ou NPV</vt:lpstr>
      <vt:lpstr> XVPL </vt:lpstr>
      <vt:lpstr> VPLA  (Comparabilidade diferentes vidas úteis).</vt:lpstr>
      <vt:lpstr>Principais técnicas: IL ou Benefícios/Custos</vt:lpstr>
      <vt:lpstr>Principais técnicas: TR-Taxa de Rentabilidade   Benefícios Líquidos/Custos  ou VPL/Investimento</vt:lpstr>
      <vt:lpstr>Principais técnicas: PAYBACK TRADICIONAL </vt:lpstr>
      <vt:lpstr>Principais técnicas: PAYBACK DESCONTADO </vt:lpstr>
      <vt:lpstr>5-Valuation e Perpetuidade</vt:lpstr>
      <vt:lpstr>6-Riscos   -Análise de Sensibilidade, Análise de Cenários, Probabilidade (Simulação de Monte Carlo). </vt:lpstr>
      <vt:lpstr>6-Riscos  -Análise de Sensibilidade, Análise de Cenários, Probabilidade (Simulação de Monte Carlo). </vt:lpstr>
      <vt:lpstr>6-Riscos  -Análise de Sensibilidade, Análise de Cenários, Probabilidade (Simulação de Monte Carlo). </vt:lpstr>
      <vt:lpstr>No mercado de capitais</vt:lpstr>
      <vt:lpstr>7- Outras abordagens -Mercado de Capitais </vt:lpstr>
      <vt:lpstr>7- Outras abordagens -Mercado de Capitais </vt:lpstr>
      <vt:lpstr>7- Outras abordagens -Mercado de Capitais </vt:lpstr>
      <vt:lpstr>7- Outras abordagens -Mercado de Capitais </vt:lpstr>
      <vt:lpstr>7- Outras abordagens -Mercado de Capitais </vt:lpstr>
      <vt:lpstr>Os métodos são mecanismos auxiliares no processo de tomadas de decisões. Além das críticas às abordagens dos métodos, há uma crítica geral no sentido de que os métodos FCD não consideram a FLEXIBILIDADE. O método OPÇÕES REAIS faz isso.    </vt:lpstr>
      <vt:lpstr>Considerações Finais Cuidado na utilização dos métodos. Premissas são importantes: WACC. Projeções de inflação ou Valores Constantes.  Valores Constantes usar Taxa Real. Empresas de Lucro Real. LL + Depreciação=Cash Flow. As ferramentas agilizam sobrando mais tempo para o processo de análise. Considerar o Risco: análise probabilística. Considerar a Administração de carteiras (portfolio) ou seja, a contribuição do projeto no risco global do portfolio.  Metodologias de Análise de Performance de Administração de Portfolio. </vt:lpstr>
      <vt:lpstr>Exercício e Avaliãção Case</vt:lpstr>
      <vt:lpstr>Exercício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Técnicas de Análise de Investimentos</dc:title>
  <dc:creator>Edison Luiz Leismann</dc:creator>
  <cp:lastModifiedBy>BDZ Gamer11</cp:lastModifiedBy>
  <cp:revision>72</cp:revision>
  <dcterms:created xsi:type="dcterms:W3CDTF">2023-08-15T09:16:08Z</dcterms:created>
  <dcterms:modified xsi:type="dcterms:W3CDTF">2023-09-02T18:55:48Z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